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6"/>
  </p:notesMasterIdLst>
  <p:sldIdLst>
    <p:sldId id="256" r:id="rId2"/>
    <p:sldId id="257"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7" r:id="rId18"/>
    <p:sldId id="289" r:id="rId19"/>
    <p:sldId id="290" r:id="rId20"/>
    <p:sldId id="291" r:id="rId21"/>
    <p:sldId id="276" r:id="rId22"/>
    <p:sldId id="279" r:id="rId23"/>
    <p:sldId id="280" r:id="rId24"/>
    <p:sldId id="285" r:id="rId25"/>
    <p:sldId id="278" r:id="rId26"/>
    <p:sldId id="281" r:id="rId27"/>
    <p:sldId id="286" r:id="rId28"/>
    <p:sldId id="287" r:id="rId29"/>
    <p:sldId id="292" r:id="rId30"/>
    <p:sldId id="259" r:id="rId31"/>
    <p:sldId id="293" r:id="rId32"/>
    <p:sldId id="294" r:id="rId33"/>
    <p:sldId id="295" r:id="rId34"/>
    <p:sldId id="301" r:id="rId35"/>
    <p:sldId id="296" r:id="rId36"/>
    <p:sldId id="302" r:id="rId37"/>
    <p:sldId id="303" r:id="rId38"/>
    <p:sldId id="304" r:id="rId39"/>
    <p:sldId id="305" r:id="rId40"/>
    <p:sldId id="297" r:id="rId41"/>
    <p:sldId id="307" r:id="rId42"/>
    <p:sldId id="308" r:id="rId43"/>
    <p:sldId id="309" r:id="rId44"/>
    <p:sldId id="310" r:id="rId45"/>
    <p:sldId id="311" r:id="rId46"/>
    <p:sldId id="312" r:id="rId47"/>
    <p:sldId id="314" r:id="rId48"/>
    <p:sldId id="315" r:id="rId49"/>
    <p:sldId id="313" r:id="rId50"/>
    <p:sldId id="317" r:id="rId51"/>
    <p:sldId id="298" r:id="rId52"/>
    <p:sldId id="260" r:id="rId53"/>
    <p:sldId id="306" r:id="rId54"/>
    <p:sldId id="26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BB4147A-86BC-407D-A431-9CE8A1513B07}">
          <p14:sldIdLst>
            <p14:sldId id="256"/>
          </p14:sldIdLst>
        </p14:section>
        <p14:section name="5.1" id="{5011E7FC-AAC0-40E8-8834-276E5DBA5728}">
          <p14:sldIdLst>
            <p14:sldId id="257"/>
            <p14:sldId id="262"/>
            <p14:sldId id="263"/>
            <p14:sldId id="264"/>
            <p14:sldId id="265"/>
            <p14:sldId id="266"/>
            <p14:sldId id="267"/>
            <p14:sldId id="268"/>
            <p14:sldId id="269"/>
            <p14:sldId id="270"/>
            <p14:sldId id="271"/>
            <p14:sldId id="272"/>
            <p14:sldId id="273"/>
            <p14:sldId id="274"/>
            <p14:sldId id="275"/>
            <p14:sldId id="277"/>
            <p14:sldId id="289"/>
            <p14:sldId id="290"/>
            <p14:sldId id="291"/>
            <p14:sldId id="276"/>
            <p14:sldId id="279"/>
            <p14:sldId id="280"/>
            <p14:sldId id="285"/>
            <p14:sldId id="278"/>
            <p14:sldId id="281"/>
            <p14:sldId id="286"/>
            <p14:sldId id="287"/>
            <p14:sldId id="292"/>
          </p14:sldIdLst>
        </p14:section>
        <p14:section name="5.2" id="{BC55322A-C8AB-4A1B-8003-634307C25055}">
          <p14:sldIdLst>
            <p14:sldId id="259"/>
          </p14:sldIdLst>
        </p14:section>
        <p14:section name="5.2.1" id="{05E7C0F0-1BBF-4EB1-AABD-72D686BC7EAC}">
          <p14:sldIdLst>
            <p14:sldId id="293"/>
            <p14:sldId id="294"/>
            <p14:sldId id="295"/>
            <p14:sldId id="301"/>
            <p14:sldId id="296"/>
            <p14:sldId id="302"/>
            <p14:sldId id="303"/>
            <p14:sldId id="304"/>
            <p14:sldId id="305"/>
            <p14:sldId id="297"/>
            <p14:sldId id="307"/>
            <p14:sldId id="308"/>
            <p14:sldId id="309"/>
            <p14:sldId id="310"/>
            <p14:sldId id="311"/>
            <p14:sldId id="312"/>
            <p14:sldId id="314"/>
            <p14:sldId id="315"/>
            <p14:sldId id="313"/>
            <p14:sldId id="317"/>
            <p14:sldId id="298"/>
          </p14:sldIdLst>
        </p14:section>
        <p14:section name="5.3" id="{52588977-EEDE-4FF4-8DC7-EB415FCACE24}">
          <p14:sldIdLst>
            <p14:sldId id="260"/>
            <p14:sldId id="306"/>
          </p14:sldIdLst>
        </p14:section>
        <p14:section name="5.4" id="{E341F9FA-41BA-417D-9383-E646BFE957F8}">
          <p14:sldIdLst>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455C"/>
    <a:srgbClr val="217B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0" d="100"/>
          <a:sy n="50" d="100"/>
        </p:scale>
        <p:origin x="52"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1DDEA4-06F2-450E-AF91-E4D6EC1F2FD1}" type="datetimeFigureOut">
              <a:rPr lang="en-AU" smtClean="0"/>
              <a:t>6/03/2025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B7C3E0-C393-46D3-B552-61180C3C1918}" type="slidenum">
              <a:rPr lang="en-AU" smtClean="0"/>
              <a:t>‹#›</a:t>
            </a:fld>
            <a:endParaRPr lang="en-AU"/>
          </a:p>
        </p:txBody>
      </p:sp>
    </p:spTree>
    <p:extLst>
      <p:ext uri="{BB962C8B-B14F-4D97-AF65-F5344CB8AC3E}">
        <p14:creationId xmlns:p14="http://schemas.microsoft.com/office/powerpoint/2010/main" val="3622649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9" name="Google Shape;101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B7C3E0-C393-46D3-B552-61180C3C1918}" type="slidenum">
              <a:rPr lang="en-AU" smtClean="0"/>
              <a:t>36</a:t>
            </a:fld>
            <a:endParaRPr lang="en-AU"/>
          </a:p>
        </p:txBody>
      </p:sp>
    </p:spTree>
    <p:extLst>
      <p:ext uri="{BB962C8B-B14F-4D97-AF65-F5344CB8AC3E}">
        <p14:creationId xmlns:p14="http://schemas.microsoft.com/office/powerpoint/2010/main" val="180952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0B7C3E0-C393-46D3-B552-61180C3C1918}" type="slidenum">
              <a:rPr lang="en-AU" smtClean="0"/>
              <a:t>53</a:t>
            </a:fld>
            <a:endParaRPr lang="en-AU"/>
          </a:p>
        </p:txBody>
      </p:sp>
    </p:spTree>
    <p:extLst>
      <p:ext uri="{BB962C8B-B14F-4D97-AF65-F5344CB8AC3E}">
        <p14:creationId xmlns:p14="http://schemas.microsoft.com/office/powerpoint/2010/main" val="3999685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338B488-6E76-4A5A-B6FC-BD9786BE9A0D}" type="datetimeFigureOut">
              <a:rPr lang="en-AU" smtClean="0"/>
              <a:t>6/03/2025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2863260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38B488-6E76-4A5A-B6FC-BD9786BE9A0D}" type="datetimeFigureOut">
              <a:rPr lang="en-AU" smtClean="0"/>
              <a:t>6/03/2025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1105610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38B488-6E76-4A5A-B6FC-BD9786BE9A0D}" type="datetimeFigureOut">
              <a:rPr lang="en-AU" smtClean="0"/>
              <a:t>6/03/2025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2465592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38B488-6E76-4A5A-B6FC-BD9786BE9A0D}" type="datetimeFigureOut">
              <a:rPr lang="en-AU" smtClean="0"/>
              <a:t>6/03/2025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9FBB53-CD5A-4DF4-B9A2-5C725029F38B}" type="slidenum">
              <a:rPr lang="en-AU" smtClean="0"/>
              <a:t>‹#›</a:t>
            </a:fld>
            <a:endParaRPr lang="en-AU"/>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87637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38B488-6E76-4A5A-B6FC-BD9786BE9A0D}" type="datetimeFigureOut">
              <a:rPr lang="en-AU" smtClean="0"/>
              <a:t>6/03/2025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3607033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338B488-6E76-4A5A-B6FC-BD9786BE9A0D}" type="datetimeFigureOut">
              <a:rPr lang="en-AU" smtClean="0"/>
              <a:t>6/03/2025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3904706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338B488-6E76-4A5A-B6FC-BD9786BE9A0D}" type="datetimeFigureOut">
              <a:rPr lang="en-AU" smtClean="0"/>
              <a:t>6/03/2025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499259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38B488-6E76-4A5A-B6FC-BD9786BE9A0D}" type="datetimeFigureOut">
              <a:rPr lang="en-AU" smtClean="0"/>
              <a:t>6/03/2025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1610042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38B488-6E76-4A5A-B6FC-BD9786BE9A0D}" type="datetimeFigureOut">
              <a:rPr lang="en-AU" smtClean="0"/>
              <a:t>6/03/2025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383778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38B488-6E76-4A5A-B6FC-BD9786BE9A0D}" type="datetimeFigureOut">
              <a:rPr lang="en-AU" smtClean="0"/>
              <a:t>6/03/2025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434011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38B488-6E76-4A5A-B6FC-BD9786BE9A0D}" type="datetimeFigureOut">
              <a:rPr lang="en-AU" smtClean="0"/>
              <a:t>6/03/2025</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1862785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38B488-6E76-4A5A-B6FC-BD9786BE9A0D}" type="datetimeFigureOut">
              <a:rPr lang="en-AU" smtClean="0"/>
              <a:t>6/03/2025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369993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338B488-6E76-4A5A-B6FC-BD9786BE9A0D}" type="datetimeFigureOut">
              <a:rPr lang="en-AU" smtClean="0"/>
              <a:t>6/03/2025</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883669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338B488-6E76-4A5A-B6FC-BD9786BE9A0D}" type="datetimeFigureOut">
              <a:rPr lang="en-AU" smtClean="0"/>
              <a:t>6/03/2025</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695621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38B488-6E76-4A5A-B6FC-BD9786BE9A0D}" type="datetimeFigureOut">
              <a:rPr lang="en-AU" smtClean="0"/>
              <a:t>6/03/2025</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1338466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38B488-6E76-4A5A-B6FC-BD9786BE9A0D}" type="datetimeFigureOut">
              <a:rPr lang="en-AU" smtClean="0"/>
              <a:t>6/03/2025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4117745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38B488-6E76-4A5A-B6FC-BD9786BE9A0D}" type="datetimeFigureOut">
              <a:rPr lang="en-AU" smtClean="0"/>
              <a:t>6/03/2025</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E9FBB53-CD5A-4DF4-B9A2-5C725029F38B}" type="slidenum">
              <a:rPr lang="en-AU" smtClean="0"/>
              <a:t>‹#›</a:t>
            </a:fld>
            <a:endParaRPr lang="en-AU"/>
          </a:p>
        </p:txBody>
      </p:sp>
    </p:spTree>
    <p:extLst>
      <p:ext uri="{BB962C8B-B14F-4D97-AF65-F5344CB8AC3E}">
        <p14:creationId xmlns:p14="http://schemas.microsoft.com/office/powerpoint/2010/main" val="2401941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1338B488-6E76-4A5A-B6FC-BD9786BE9A0D}" type="datetimeFigureOut">
              <a:rPr lang="en-AU" smtClean="0"/>
              <a:t>6/03/2025</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E9FBB53-CD5A-4DF4-B9A2-5C725029F38B}" type="slidenum">
              <a:rPr lang="en-AU" smtClean="0"/>
              <a:t>‹#›</a:t>
            </a:fld>
            <a:endParaRPr lang="en-AU"/>
          </a:p>
        </p:txBody>
      </p:sp>
    </p:spTree>
    <p:extLst>
      <p:ext uri="{BB962C8B-B14F-4D97-AF65-F5344CB8AC3E}">
        <p14:creationId xmlns:p14="http://schemas.microsoft.com/office/powerpoint/2010/main" val="1612446223"/>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A6B5-9732-195D-D2FE-1C01FD79F08E}"/>
              </a:ext>
            </a:extLst>
          </p:cNvPr>
          <p:cNvSpPr>
            <a:spLocks noGrp="1"/>
          </p:cNvSpPr>
          <p:nvPr>
            <p:ph type="ctrTitle"/>
          </p:nvPr>
        </p:nvSpPr>
        <p:spPr>
          <a:xfrm>
            <a:off x="451184" y="4108785"/>
            <a:ext cx="4676561" cy="2655068"/>
          </a:xfrm>
        </p:spPr>
        <p:txBody>
          <a:bodyPr wrap="square">
            <a:normAutofit/>
          </a:bodyPr>
          <a:lstStyle/>
          <a:p>
            <a:r>
              <a:rPr lang="en-AU" sz="6600" dirty="0"/>
              <a:t>Scientific Investigations</a:t>
            </a:r>
          </a:p>
        </p:txBody>
      </p:sp>
      <p:sp>
        <p:nvSpPr>
          <p:cNvPr id="3" name="Subtitle 2">
            <a:extLst>
              <a:ext uri="{FF2B5EF4-FFF2-40B4-BE49-F238E27FC236}">
                <a16:creationId xmlns:a16="http://schemas.microsoft.com/office/drawing/2014/main" id="{65D4253B-7543-899F-5AD6-4A36917EDF80}"/>
              </a:ext>
            </a:extLst>
          </p:cNvPr>
          <p:cNvSpPr>
            <a:spLocks noGrp="1"/>
          </p:cNvSpPr>
          <p:nvPr>
            <p:ph type="subTitle" idx="1"/>
          </p:nvPr>
        </p:nvSpPr>
        <p:spPr>
          <a:xfrm>
            <a:off x="264695" y="186490"/>
            <a:ext cx="3820887" cy="1690425"/>
          </a:xfrm>
        </p:spPr>
        <p:txBody>
          <a:bodyPr anchor="ctr"/>
          <a:lstStyle/>
          <a:p>
            <a:pPr algn="thaiDist"/>
            <a:r>
              <a:rPr lang="en-AU" dirty="0"/>
              <a:t>INVESTIGATING SCIENCE MODULE 5</a:t>
            </a:r>
          </a:p>
        </p:txBody>
      </p:sp>
      <p:pic>
        <p:nvPicPr>
          <p:cNvPr id="7" name="Picture 6" descr="A group of people in white coats around a table with laptops and a rocket&#10;&#10;Description automatically generated">
            <a:extLst>
              <a:ext uri="{FF2B5EF4-FFF2-40B4-BE49-F238E27FC236}">
                <a16:creationId xmlns:a16="http://schemas.microsoft.com/office/drawing/2014/main" id="{DCF2ACEA-7109-3A0D-8648-2FFA464B95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257" y="0"/>
            <a:ext cx="6858000" cy="6858000"/>
          </a:xfrm>
          <a:prstGeom prst="rect">
            <a:avLst/>
          </a:prstGeom>
        </p:spPr>
      </p:pic>
    </p:spTree>
    <p:extLst>
      <p:ext uri="{BB962C8B-B14F-4D97-AF65-F5344CB8AC3E}">
        <p14:creationId xmlns:p14="http://schemas.microsoft.com/office/powerpoint/2010/main" val="58281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in a lab coat pouring liquid into a beaker&#10;&#10;Description automatically generated">
            <a:extLst>
              <a:ext uri="{FF2B5EF4-FFF2-40B4-BE49-F238E27FC236}">
                <a16:creationId xmlns:a16="http://schemas.microsoft.com/office/drawing/2014/main" id="{B3FA567E-66B8-7B8C-B9CA-D1E1755F6F65}"/>
              </a:ext>
            </a:extLst>
          </p:cNvPr>
          <p:cNvPicPr>
            <a:picLocks noChangeAspect="1"/>
          </p:cNvPicPr>
          <p:nvPr/>
        </p:nvPicPr>
        <p:blipFill>
          <a:blip r:embed="rId3">
            <a:extLst>
              <a:ext uri="{28A0092B-C50C-407E-A947-70E740481C1C}">
                <a14:useLocalDpi xmlns:a14="http://schemas.microsoft.com/office/drawing/2010/main" val="0"/>
              </a:ext>
            </a:extLst>
          </a:blip>
          <a:srcRect b="17214"/>
          <a:stretch/>
        </p:blipFill>
        <p:spPr>
          <a:xfrm>
            <a:off x="7552944" y="10"/>
            <a:ext cx="4639056" cy="6857990"/>
          </a:xfrm>
          <a:prstGeom prst="rect">
            <a:avLst/>
          </a:prstGeom>
        </p:spPr>
      </p:pic>
      <p:sp useBgFill="1">
        <p:nvSpPr>
          <p:cNvPr id="10" name="Rectangle 9">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9E2444-D777-1FFD-4860-A24286D46D07}"/>
              </a:ext>
            </a:extLst>
          </p:cNvPr>
          <p:cNvSpPr>
            <a:spLocks noGrp="1"/>
          </p:cNvSpPr>
          <p:nvPr>
            <p:ph type="title"/>
          </p:nvPr>
        </p:nvSpPr>
        <p:spPr>
          <a:xfrm>
            <a:off x="838201" y="365125"/>
            <a:ext cx="6361590" cy="1325563"/>
          </a:xfrm>
        </p:spPr>
        <p:txBody>
          <a:bodyPr>
            <a:normAutofit/>
          </a:bodyPr>
          <a:lstStyle/>
          <a:p>
            <a:r>
              <a:rPr lang="en-AU" sz="4200"/>
              <a:t>5.1.1 – The Real Scientific Method</a:t>
            </a:r>
          </a:p>
        </p:txBody>
      </p:sp>
      <p:sp>
        <p:nvSpPr>
          <p:cNvPr id="3" name="Content Placeholder 2">
            <a:extLst>
              <a:ext uri="{FF2B5EF4-FFF2-40B4-BE49-F238E27FC236}">
                <a16:creationId xmlns:a16="http://schemas.microsoft.com/office/drawing/2014/main" id="{9B8AFF2D-B3A4-A42C-9556-762BBFF0A449}"/>
              </a:ext>
            </a:extLst>
          </p:cNvPr>
          <p:cNvSpPr>
            <a:spLocks noGrp="1"/>
          </p:cNvSpPr>
          <p:nvPr>
            <p:ph idx="1"/>
          </p:nvPr>
        </p:nvSpPr>
        <p:spPr>
          <a:xfrm>
            <a:off x="1120000" y="1825625"/>
            <a:ext cx="6079791" cy="4351338"/>
          </a:xfrm>
        </p:spPr>
        <p:txBody>
          <a:bodyPr>
            <a:normAutofit/>
          </a:bodyPr>
          <a:lstStyle/>
          <a:p>
            <a:r>
              <a:rPr lang="en-AU" b="1" dirty="0">
                <a:solidFill>
                  <a:srgbClr val="FFFF00"/>
                </a:solidFill>
              </a:rPr>
              <a:t>Watch 5.1.1 – How Science Works</a:t>
            </a:r>
          </a:p>
        </p:txBody>
      </p:sp>
    </p:spTree>
    <p:extLst>
      <p:ext uri="{BB962C8B-B14F-4D97-AF65-F5344CB8AC3E}">
        <p14:creationId xmlns:p14="http://schemas.microsoft.com/office/powerpoint/2010/main" val="42636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421DD-18BF-ABE1-1F3C-7F366ED3045E}"/>
              </a:ext>
            </a:extLst>
          </p:cNvPr>
          <p:cNvSpPr>
            <a:spLocks noGrp="1"/>
          </p:cNvSpPr>
          <p:nvPr>
            <p:ph type="title"/>
          </p:nvPr>
        </p:nvSpPr>
        <p:spPr>
          <a:xfrm>
            <a:off x="838200" y="365125"/>
            <a:ext cx="6662057" cy="1325563"/>
          </a:xfrm>
        </p:spPr>
        <p:txBody>
          <a:bodyPr>
            <a:normAutofit/>
          </a:bodyPr>
          <a:lstStyle/>
          <a:p>
            <a:r>
              <a:rPr lang="en-AU" sz="4200" dirty="0"/>
              <a:t>5.1.1.1 – Marshall and Warren &amp; Peptic Ulcers</a:t>
            </a:r>
          </a:p>
        </p:txBody>
      </p:sp>
      <p:sp>
        <p:nvSpPr>
          <p:cNvPr id="3" name="Content Placeholder 2">
            <a:extLst>
              <a:ext uri="{FF2B5EF4-FFF2-40B4-BE49-F238E27FC236}">
                <a16:creationId xmlns:a16="http://schemas.microsoft.com/office/drawing/2014/main" id="{4F0D046A-1D64-199C-8BFA-EB9DFA2C6B95}"/>
              </a:ext>
            </a:extLst>
          </p:cNvPr>
          <p:cNvSpPr>
            <a:spLocks noGrp="1"/>
          </p:cNvSpPr>
          <p:nvPr>
            <p:ph idx="1"/>
          </p:nvPr>
        </p:nvSpPr>
        <p:spPr>
          <a:xfrm>
            <a:off x="1120000" y="1825625"/>
            <a:ext cx="6184314" cy="4351338"/>
          </a:xfrm>
        </p:spPr>
        <p:txBody>
          <a:bodyPr>
            <a:normAutofit/>
          </a:bodyPr>
          <a:lstStyle/>
          <a:p>
            <a:r>
              <a:rPr lang="en-AU" dirty="0"/>
              <a:t>What’s a peptic ulcer?</a:t>
            </a:r>
          </a:p>
          <a:p>
            <a:endParaRPr lang="en-AU" dirty="0"/>
          </a:p>
          <a:p>
            <a:r>
              <a:rPr lang="en-AU" b="1" dirty="0"/>
              <a:t>Peptic ≈ digestion</a:t>
            </a:r>
            <a:r>
              <a:rPr lang="en-AU" dirty="0"/>
              <a:t>, which is in the stomach</a:t>
            </a:r>
          </a:p>
          <a:p>
            <a:endParaRPr lang="en-AU" dirty="0"/>
          </a:p>
          <a:p>
            <a:r>
              <a:rPr lang="en-AU" dirty="0"/>
              <a:t>Peptic ulcer = stomach ulcer</a:t>
            </a:r>
          </a:p>
          <a:p>
            <a:endParaRPr lang="en-AU" dirty="0"/>
          </a:p>
          <a:p>
            <a:r>
              <a:rPr lang="en-AU" b="1" dirty="0"/>
              <a:t>What’s a stomach ulcer?</a:t>
            </a:r>
          </a:p>
        </p:txBody>
      </p:sp>
      <p:pic>
        <p:nvPicPr>
          <p:cNvPr id="7" name="Picture 6" descr="A few scientists in a lab&#10;&#10;Description automatically generated">
            <a:extLst>
              <a:ext uri="{FF2B5EF4-FFF2-40B4-BE49-F238E27FC236}">
                <a16:creationId xmlns:a16="http://schemas.microsoft.com/office/drawing/2014/main" id="{75F9FA9C-8690-803D-1E69-67D84FFB2A1C}"/>
              </a:ext>
            </a:extLst>
          </p:cNvPr>
          <p:cNvPicPr>
            <a:picLocks noChangeAspect="1"/>
          </p:cNvPicPr>
          <p:nvPr/>
        </p:nvPicPr>
        <p:blipFill>
          <a:blip r:embed="rId3">
            <a:extLst>
              <a:ext uri="{28A0092B-C50C-407E-A947-70E740481C1C}">
                <a14:useLocalDpi xmlns:a14="http://schemas.microsoft.com/office/drawing/2010/main" val="0"/>
              </a:ext>
            </a:extLst>
          </a:blip>
          <a:srcRect l="23449" r="13217"/>
          <a:stretch/>
        </p:blipFill>
        <p:spPr>
          <a:xfrm>
            <a:off x="7848600" y="10"/>
            <a:ext cx="4343400" cy="6857990"/>
          </a:xfrm>
          <a:prstGeom prst="rect">
            <a:avLst/>
          </a:prstGeom>
        </p:spPr>
      </p:pic>
    </p:spTree>
    <p:extLst>
      <p:ext uri="{BB962C8B-B14F-4D97-AF65-F5344CB8AC3E}">
        <p14:creationId xmlns:p14="http://schemas.microsoft.com/office/powerpoint/2010/main" val="359234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Men in white lab coats holding a glass of liquid&#10;&#10;Description automatically generated">
            <a:extLst>
              <a:ext uri="{FF2B5EF4-FFF2-40B4-BE49-F238E27FC236}">
                <a16:creationId xmlns:a16="http://schemas.microsoft.com/office/drawing/2014/main" id="{2D7B0EB9-5382-A77F-A6B9-286BC70E2C0C}"/>
              </a:ext>
            </a:extLst>
          </p:cNvPr>
          <p:cNvPicPr>
            <a:picLocks noChangeAspect="1"/>
          </p:cNvPicPr>
          <p:nvPr/>
        </p:nvPicPr>
        <p:blipFill>
          <a:blip r:embed="rId3">
            <a:extLst>
              <a:ext uri="{28A0092B-C50C-407E-A947-70E740481C1C}">
                <a14:useLocalDpi xmlns:a14="http://schemas.microsoft.com/office/drawing/2010/main" val="0"/>
              </a:ext>
            </a:extLst>
          </a:blip>
          <a:srcRect l="27712" r="10588"/>
          <a:stretch/>
        </p:blipFill>
        <p:spPr>
          <a:xfrm>
            <a:off x="4636008" y="10"/>
            <a:ext cx="7555992" cy="6857990"/>
          </a:xfrm>
          <a:prstGeom prst="rect">
            <a:avLst/>
          </a:prstGeom>
        </p:spPr>
      </p:pic>
      <p:sp useBgFill="1">
        <p:nvSpPr>
          <p:cNvPr id="10" name="Rectangle 9">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BF6C9B-0160-0766-7408-32E3853546FD}"/>
              </a:ext>
            </a:extLst>
          </p:cNvPr>
          <p:cNvSpPr>
            <a:spLocks noGrp="1"/>
          </p:cNvSpPr>
          <p:nvPr>
            <p:ph idx="1"/>
          </p:nvPr>
        </p:nvSpPr>
        <p:spPr>
          <a:xfrm>
            <a:off x="457200" y="860258"/>
            <a:ext cx="3859162" cy="5316705"/>
          </a:xfrm>
        </p:spPr>
        <p:txBody>
          <a:bodyPr anchor="ctr">
            <a:normAutofit/>
          </a:bodyPr>
          <a:lstStyle/>
          <a:p>
            <a:r>
              <a:rPr lang="en-AU" b="1" dirty="0">
                <a:solidFill>
                  <a:srgbClr val="FFFF00"/>
                </a:solidFill>
              </a:rPr>
              <a:t>Watch </a:t>
            </a:r>
            <a:r>
              <a:rPr lang="en-GB" b="1" dirty="0">
                <a:solidFill>
                  <a:srgbClr val="FFFF00"/>
                </a:solidFill>
              </a:rPr>
              <a:t>5.1.1.1 – The Man Who Tried to Give Himself an Ulcer for Science (4 min)</a:t>
            </a:r>
            <a:endParaRPr lang="en-AU" b="1" dirty="0">
              <a:solidFill>
                <a:srgbClr val="FFFF00"/>
              </a:solidFill>
            </a:endParaRPr>
          </a:p>
        </p:txBody>
      </p:sp>
    </p:spTree>
    <p:extLst>
      <p:ext uri="{BB962C8B-B14F-4D97-AF65-F5344CB8AC3E}">
        <p14:creationId xmlns:p14="http://schemas.microsoft.com/office/powerpoint/2010/main" val="223906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98581-E5B4-6726-AF58-EE15C306A0CA}"/>
              </a:ext>
            </a:extLst>
          </p:cNvPr>
          <p:cNvSpPr>
            <a:spLocks noGrp="1"/>
          </p:cNvSpPr>
          <p:nvPr>
            <p:ph type="title"/>
          </p:nvPr>
        </p:nvSpPr>
        <p:spPr>
          <a:xfrm>
            <a:off x="838200" y="365125"/>
            <a:ext cx="10515600" cy="1325563"/>
          </a:xfrm>
        </p:spPr>
        <p:txBody>
          <a:bodyPr>
            <a:normAutofit/>
          </a:bodyPr>
          <a:lstStyle/>
          <a:p>
            <a:r>
              <a:rPr lang="en-AU" sz="4200"/>
              <a:t>5.1.1.1 – Marshall and Warren &amp; Peptic Ulcers</a:t>
            </a:r>
          </a:p>
        </p:txBody>
      </p:sp>
      <p:sp>
        <p:nvSpPr>
          <p:cNvPr id="3" name="Content Placeholder 2">
            <a:extLst>
              <a:ext uri="{FF2B5EF4-FFF2-40B4-BE49-F238E27FC236}">
                <a16:creationId xmlns:a16="http://schemas.microsoft.com/office/drawing/2014/main" id="{3636C2B6-653E-7A3F-74B5-5AEBA67E2D2C}"/>
              </a:ext>
            </a:extLst>
          </p:cNvPr>
          <p:cNvSpPr>
            <a:spLocks noGrp="1"/>
          </p:cNvSpPr>
          <p:nvPr>
            <p:ph idx="1"/>
          </p:nvPr>
        </p:nvSpPr>
        <p:spPr>
          <a:xfrm>
            <a:off x="1120000" y="1825625"/>
            <a:ext cx="6358486" cy="4351338"/>
          </a:xfrm>
        </p:spPr>
        <p:txBody>
          <a:bodyPr>
            <a:normAutofit/>
          </a:bodyPr>
          <a:lstStyle/>
          <a:p>
            <a:pPr marL="478790" lvl="0" indent="-514350" rtl="0">
              <a:spcBef>
                <a:spcPts val="1400"/>
              </a:spcBef>
              <a:spcAft>
                <a:spcPts val="0"/>
              </a:spcAft>
              <a:buSzPts val="2000"/>
              <a:buFont typeface="+mj-lt"/>
              <a:buAutoNum type="arabicPeriod"/>
            </a:pPr>
            <a:r>
              <a:rPr lang="en-GB" sz="2400"/>
              <a:t>What initiated the investigation into peptic ulcers?</a:t>
            </a:r>
          </a:p>
          <a:p>
            <a:pPr marL="478790" lvl="0" indent="-514350" rtl="0">
              <a:spcBef>
                <a:spcPts val="1400"/>
              </a:spcBef>
              <a:spcAft>
                <a:spcPts val="0"/>
              </a:spcAft>
              <a:buSzPts val="2000"/>
              <a:buFont typeface="+mj-lt"/>
              <a:buAutoNum type="arabicPeriod"/>
            </a:pPr>
            <a:r>
              <a:rPr lang="en-GB" sz="2400"/>
              <a:t>What was initially thought to cause ulcers?</a:t>
            </a:r>
          </a:p>
          <a:p>
            <a:pPr marL="478790" lvl="0" indent="-514350" rtl="0">
              <a:spcBef>
                <a:spcPts val="1400"/>
              </a:spcBef>
              <a:spcAft>
                <a:spcPts val="0"/>
              </a:spcAft>
              <a:buSzPts val="2000"/>
              <a:buFont typeface="+mj-lt"/>
              <a:buAutoNum type="arabicPeriod"/>
            </a:pPr>
            <a:r>
              <a:rPr lang="en-GB" sz="2400"/>
              <a:t>How did the scientist aim to test the ideas you wrote about in question 2?</a:t>
            </a:r>
          </a:p>
          <a:p>
            <a:pPr marL="478790" lvl="0" indent="-514350" rtl="0">
              <a:spcBef>
                <a:spcPts val="1400"/>
              </a:spcBef>
              <a:spcAft>
                <a:spcPts val="0"/>
              </a:spcAft>
              <a:buSzPts val="2000"/>
              <a:buFont typeface="+mj-lt"/>
              <a:buAutoNum type="arabicPeriod"/>
            </a:pPr>
            <a:r>
              <a:rPr lang="en-GB" sz="2400"/>
              <a:t>What was tested and how was it tested?</a:t>
            </a:r>
          </a:p>
          <a:p>
            <a:pPr marL="478790" lvl="0" indent="-514350" rtl="0">
              <a:spcBef>
                <a:spcPts val="1400"/>
              </a:spcBef>
              <a:spcAft>
                <a:spcPts val="0"/>
              </a:spcAft>
              <a:buSzPts val="2000"/>
              <a:buFont typeface="+mj-lt"/>
              <a:buAutoNum type="arabicPeriod"/>
            </a:pPr>
            <a:r>
              <a:rPr lang="en-GB" sz="2400"/>
              <a:t>What where some outcomes in terms of development of new ideas and technologies, of this investigation into peptic ulcers?</a:t>
            </a:r>
          </a:p>
        </p:txBody>
      </p:sp>
      <p:pic>
        <p:nvPicPr>
          <p:cNvPr id="6" name="Picture 5" descr="A group of speech bubbles with letters&#10;&#10;Description automatically generated">
            <a:extLst>
              <a:ext uri="{FF2B5EF4-FFF2-40B4-BE49-F238E27FC236}">
                <a16:creationId xmlns:a16="http://schemas.microsoft.com/office/drawing/2014/main" id="{66C3C88F-BDF4-D0B9-7AF9-FD0FB43CA53D}"/>
              </a:ext>
            </a:extLst>
          </p:cNvPr>
          <p:cNvPicPr>
            <a:picLocks noChangeAspect="1"/>
          </p:cNvPicPr>
          <p:nvPr/>
        </p:nvPicPr>
        <p:blipFill>
          <a:blip r:embed="rId3">
            <a:extLst>
              <a:ext uri="{28A0092B-C50C-407E-A947-70E740481C1C}">
                <a14:useLocalDpi xmlns:a14="http://schemas.microsoft.com/office/drawing/2010/main" val="0"/>
              </a:ext>
            </a:extLst>
          </a:blip>
          <a:srcRect r="1298" b="6"/>
          <a:stretch/>
        </p:blipFill>
        <p:spPr>
          <a:xfrm>
            <a:off x="7922922" y="1924505"/>
            <a:ext cx="3354676" cy="3398611"/>
          </a:xfrm>
          <a:prstGeom prst="rect">
            <a:avLst/>
          </a:prstGeom>
        </p:spPr>
      </p:pic>
    </p:spTree>
    <p:extLst>
      <p:ext uri="{BB962C8B-B14F-4D97-AF65-F5344CB8AC3E}">
        <p14:creationId xmlns:p14="http://schemas.microsoft.com/office/powerpoint/2010/main" val="4054385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FB935-FFB8-0BED-F086-AE0B1760CEF9}"/>
              </a:ext>
            </a:extLst>
          </p:cNvPr>
          <p:cNvSpPr>
            <a:spLocks noGrp="1"/>
          </p:cNvSpPr>
          <p:nvPr>
            <p:ph type="title"/>
          </p:nvPr>
        </p:nvSpPr>
        <p:spPr>
          <a:xfrm>
            <a:off x="838201" y="365125"/>
            <a:ext cx="3435625" cy="1325563"/>
          </a:xfrm>
        </p:spPr>
        <p:txBody>
          <a:bodyPr>
            <a:normAutofit/>
          </a:bodyPr>
          <a:lstStyle/>
          <a:p>
            <a:r>
              <a:rPr lang="en-AU" sz="4000" dirty="0">
                <a:gradFill flip="none" rotWithShape="1">
                  <a:gsLst>
                    <a:gs pos="28000">
                      <a:srgbClr val="EDEDED"/>
                    </a:gs>
                    <a:gs pos="0">
                      <a:srgbClr val="BFBFBF"/>
                    </a:gs>
                    <a:gs pos="100000">
                      <a:srgbClr val="FFFFFF"/>
                    </a:gs>
                  </a:gsLst>
                  <a:lin ang="4800000" scaled="0"/>
                  <a:tileRect/>
                </a:gradFill>
              </a:rPr>
              <a:t>Marshall and Warren</a:t>
            </a:r>
          </a:p>
        </p:txBody>
      </p:sp>
      <p:sp>
        <p:nvSpPr>
          <p:cNvPr id="9" name="Content Placeholder 8">
            <a:extLst>
              <a:ext uri="{FF2B5EF4-FFF2-40B4-BE49-F238E27FC236}">
                <a16:creationId xmlns:a16="http://schemas.microsoft.com/office/drawing/2014/main" id="{664389D4-D956-B867-6C1D-0CF90E7262E5}"/>
              </a:ext>
            </a:extLst>
          </p:cNvPr>
          <p:cNvSpPr>
            <a:spLocks noGrp="1"/>
          </p:cNvSpPr>
          <p:nvPr>
            <p:ph idx="1"/>
          </p:nvPr>
        </p:nvSpPr>
        <p:spPr>
          <a:xfrm>
            <a:off x="666974" y="1825625"/>
            <a:ext cx="3606853" cy="4351338"/>
          </a:xfrm>
        </p:spPr>
        <p:txBody>
          <a:bodyPr>
            <a:normAutofit/>
          </a:bodyPr>
          <a:lstStyle/>
          <a:p>
            <a:r>
              <a:rPr lang="en-US" sz="2400" dirty="0">
                <a:gradFill>
                  <a:gsLst>
                    <a:gs pos="34000">
                      <a:srgbClr val="EDEDED"/>
                    </a:gs>
                    <a:gs pos="0">
                      <a:srgbClr val="BFBFBF"/>
                    </a:gs>
                    <a:gs pos="100000">
                      <a:srgbClr val="FFFFFF"/>
                    </a:gs>
                  </a:gsLst>
                  <a:lin ang="4800000" scaled="0"/>
                </a:gradFill>
              </a:rPr>
              <a:t>This is a past paper question from the 2019 HSC</a:t>
            </a:r>
          </a:p>
          <a:p>
            <a:endParaRPr lang="en-US" sz="2400" dirty="0">
              <a:gradFill>
                <a:gsLst>
                  <a:gs pos="34000">
                    <a:srgbClr val="EDEDED"/>
                  </a:gs>
                  <a:gs pos="0">
                    <a:srgbClr val="BFBFBF"/>
                  </a:gs>
                  <a:gs pos="100000">
                    <a:srgbClr val="FFFFFF"/>
                  </a:gs>
                </a:gsLst>
                <a:lin ang="4800000" scaled="0"/>
              </a:gradFill>
            </a:endParaRPr>
          </a:p>
          <a:p>
            <a:r>
              <a:rPr lang="en-US" sz="2400" dirty="0">
                <a:gradFill>
                  <a:gsLst>
                    <a:gs pos="34000">
                      <a:srgbClr val="EDEDED"/>
                    </a:gs>
                    <a:gs pos="0">
                      <a:srgbClr val="BFBFBF"/>
                    </a:gs>
                    <a:gs pos="100000">
                      <a:srgbClr val="FFFFFF"/>
                    </a:gs>
                  </a:gsLst>
                  <a:lin ang="4800000" scaled="0"/>
                </a:gradFill>
              </a:rPr>
              <a:t>Use your knowledge of Marshall and Warren’s investigations to answer these questions.</a:t>
            </a:r>
          </a:p>
        </p:txBody>
      </p:sp>
      <p:pic>
        <p:nvPicPr>
          <p:cNvPr id="5" name="Content Placeholder 4">
            <a:extLst>
              <a:ext uri="{FF2B5EF4-FFF2-40B4-BE49-F238E27FC236}">
                <a16:creationId xmlns:a16="http://schemas.microsoft.com/office/drawing/2014/main" id="{2BEC3011-FE4E-0822-FA4A-46A792F8B816}"/>
              </a:ext>
            </a:extLst>
          </p:cNvPr>
          <p:cNvPicPr>
            <a:picLocks noChangeAspect="1"/>
          </p:cNvPicPr>
          <p:nvPr/>
        </p:nvPicPr>
        <p:blipFill>
          <a:blip r:embed="rId3"/>
          <a:stretch>
            <a:fillRect/>
          </a:stretch>
        </p:blipFill>
        <p:spPr>
          <a:xfrm>
            <a:off x="5457005" y="643464"/>
            <a:ext cx="5949554" cy="5571072"/>
          </a:xfrm>
          <a:prstGeom prst="rect">
            <a:avLst/>
          </a:prstGeom>
        </p:spPr>
      </p:pic>
    </p:spTree>
    <p:extLst>
      <p:ext uri="{BB962C8B-B14F-4D97-AF65-F5344CB8AC3E}">
        <p14:creationId xmlns:p14="http://schemas.microsoft.com/office/powerpoint/2010/main" val="113511609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8AAF5EC-134B-06AE-9076-8CCC0F1BE258}"/>
              </a:ext>
            </a:extLst>
          </p:cNvPr>
          <p:cNvPicPr>
            <a:picLocks noGrp="1" noChangeAspect="1"/>
          </p:cNvPicPr>
          <p:nvPr>
            <p:ph idx="1"/>
          </p:nvPr>
        </p:nvPicPr>
        <p:blipFill>
          <a:blip r:embed="rId2"/>
          <a:srcRect b="75030"/>
          <a:stretch/>
        </p:blipFill>
        <p:spPr>
          <a:xfrm>
            <a:off x="259491" y="234980"/>
            <a:ext cx="10543049" cy="2508219"/>
          </a:xfrm>
        </p:spPr>
      </p:pic>
      <p:pic>
        <p:nvPicPr>
          <p:cNvPr id="6" name="Content Placeholder 4">
            <a:extLst>
              <a:ext uri="{FF2B5EF4-FFF2-40B4-BE49-F238E27FC236}">
                <a16:creationId xmlns:a16="http://schemas.microsoft.com/office/drawing/2014/main" id="{98E28425-019C-391E-EDF8-27163A46324E}"/>
              </a:ext>
            </a:extLst>
          </p:cNvPr>
          <p:cNvPicPr>
            <a:picLocks noChangeAspect="1"/>
          </p:cNvPicPr>
          <p:nvPr/>
        </p:nvPicPr>
        <p:blipFill>
          <a:blip r:embed="rId2"/>
          <a:srcRect t="41453" b="29957"/>
          <a:stretch/>
        </p:blipFill>
        <p:spPr>
          <a:xfrm>
            <a:off x="959207" y="3632887"/>
            <a:ext cx="10977420" cy="2990132"/>
          </a:xfrm>
          <a:prstGeom prst="rect">
            <a:avLst/>
          </a:prstGeom>
        </p:spPr>
      </p:pic>
    </p:spTree>
    <p:extLst>
      <p:ext uri="{BB962C8B-B14F-4D97-AF65-F5344CB8AC3E}">
        <p14:creationId xmlns:p14="http://schemas.microsoft.com/office/powerpoint/2010/main" val="3818111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A tree growing on a scale&#10;&#10;Description automatically generated">
            <a:extLst>
              <a:ext uri="{FF2B5EF4-FFF2-40B4-BE49-F238E27FC236}">
                <a16:creationId xmlns:a16="http://schemas.microsoft.com/office/drawing/2014/main" id="{65921BA9-9D80-53E4-84BE-CD6E2466BFAC}"/>
              </a:ext>
            </a:extLst>
          </p:cNvPr>
          <p:cNvPicPr>
            <a:picLocks noChangeAspect="1"/>
          </p:cNvPicPr>
          <p:nvPr/>
        </p:nvPicPr>
        <p:blipFill>
          <a:blip r:embed="rId3">
            <a:extLst>
              <a:ext uri="{28A0092B-C50C-407E-A947-70E740481C1C}">
                <a14:useLocalDpi xmlns:a14="http://schemas.microsoft.com/office/drawing/2010/main" val="0"/>
              </a:ext>
            </a:extLst>
          </a:blip>
          <a:srcRect l="3456" r="7655"/>
          <a:stretch/>
        </p:blipFill>
        <p:spPr>
          <a:xfrm>
            <a:off x="6096000" y="10"/>
            <a:ext cx="6096000" cy="6857990"/>
          </a:xfrm>
          <a:prstGeom prst="rect">
            <a:avLst/>
          </a:prstGeom>
        </p:spPr>
      </p:pic>
      <p:sp useBgFill="1">
        <p:nvSpPr>
          <p:cNvPr id="21" name="Rectangle 20">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17C644-FA03-33F8-FA5B-C6EBAA516551}"/>
              </a:ext>
            </a:extLst>
          </p:cNvPr>
          <p:cNvSpPr>
            <a:spLocks noGrp="1"/>
          </p:cNvSpPr>
          <p:nvPr>
            <p:ph type="title"/>
          </p:nvPr>
        </p:nvSpPr>
        <p:spPr>
          <a:xfrm>
            <a:off x="838201" y="365125"/>
            <a:ext cx="4854676" cy="1325563"/>
          </a:xfrm>
        </p:spPr>
        <p:txBody>
          <a:bodyPr>
            <a:normAutofit/>
          </a:bodyPr>
          <a:lstStyle/>
          <a:p>
            <a:r>
              <a:rPr lang="en-AU" sz="4000" dirty="0"/>
              <a:t>5.1.1.2 – Van </a:t>
            </a:r>
            <a:r>
              <a:rPr lang="en-AU" sz="4000" dirty="0" err="1"/>
              <a:t>Helmont</a:t>
            </a:r>
            <a:endParaRPr lang="en-AU" sz="4000" dirty="0"/>
          </a:p>
        </p:txBody>
      </p:sp>
      <p:sp>
        <p:nvSpPr>
          <p:cNvPr id="3" name="Content Placeholder 2">
            <a:extLst>
              <a:ext uri="{FF2B5EF4-FFF2-40B4-BE49-F238E27FC236}">
                <a16:creationId xmlns:a16="http://schemas.microsoft.com/office/drawing/2014/main" id="{66063894-60B4-ED8A-06EE-54197B133A2C}"/>
              </a:ext>
            </a:extLst>
          </p:cNvPr>
          <p:cNvSpPr>
            <a:spLocks noGrp="1"/>
          </p:cNvSpPr>
          <p:nvPr>
            <p:ph idx="1"/>
          </p:nvPr>
        </p:nvSpPr>
        <p:spPr>
          <a:xfrm>
            <a:off x="1120000" y="1825625"/>
            <a:ext cx="4572877" cy="4351338"/>
          </a:xfrm>
        </p:spPr>
        <p:txBody>
          <a:bodyPr anchor="ctr">
            <a:normAutofit/>
          </a:bodyPr>
          <a:lstStyle/>
          <a:p>
            <a:r>
              <a:rPr lang="en-AU" dirty="0"/>
              <a:t>Before we follow Jan Baptist van </a:t>
            </a:r>
            <a:r>
              <a:rPr lang="en-AU" dirty="0" err="1"/>
              <a:t>Helmont</a:t>
            </a:r>
            <a:r>
              <a:rPr lang="en-AU" dirty="0"/>
              <a:t> on his journey, let’s survey the class:</a:t>
            </a:r>
          </a:p>
          <a:p>
            <a:endParaRPr lang="en-AU" dirty="0"/>
          </a:p>
          <a:p>
            <a:r>
              <a:rPr lang="en-AU" b="1" dirty="0">
                <a:solidFill>
                  <a:srgbClr val="FFFF00"/>
                </a:solidFill>
              </a:rPr>
              <a:t>Where do trees get their mass?</a:t>
            </a:r>
          </a:p>
        </p:txBody>
      </p:sp>
    </p:spTree>
    <p:extLst>
      <p:ext uri="{BB962C8B-B14F-4D97-AF65-F5344CB8AC3E}">
        <p14:creationId xmlns:p14="http://schemas.microsoft.com/office/powerpoint/2010/main" val="2211169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in garment watering a plant&#10;&#10;Description automatically generated">
            <a:extLst>
              <a:ext uri="{FF2B5EF4-FFF2-40B4-BE49-F238E27FC236}">
                <a16:creationId xmlns:a16="http://schemas.microsoft.com/office/drawing/2014/main" id="{FF18E1E9-501C-16BE-9248-7C31BE61FDB4}"/>
              </a:ext>
            </a:extLst>
          </p:cNvPr>
          <p:cNvPicPr>
            <a:picLocks noChangeAspect="1"/>
          </p:cNvPicPr>
          <p:nvPr/>
        </p:nvPicPr>
        <p:blipFill>
          <a:blip r:embed="rId3">
            <a:extLst>
              <a:ext uri="{28A0092B-C50C-407E-A947-70E740481C1C}">
                <a14:useLocalDpi xmlns:a14="http://schemas.microsoft.com/office/drawing/2010/main" val="0"/>
              </a:ext>
            </a:extLst>
          </a:blip>
          <a:srcRect r="17808" b="17585"/>
          <a:stretch/>
        </p:blipFill>
        <p:spPr>
          <a:xfrm>
            <a:off x="-1" y="10"/>
            <a:ext cx="12192001" cy="6857990"/>
          </a:xfrm>
          <a:prstGeom prst="rect">
            <a:avLst/>
          </a:prstGeom>
        </p:spPr>
      </p:pic>
      <p:sp>
        <p:nvSpPr>
          <p:cNvPr id="6" name="Title 5">
            <a:extLst>
              <a:ext uri="{FF2B5EF4-FFF2-40B4-BE49-F238E27FC236}">
                <a16:creationId xmlns:a16="http://schemas.microsoft.com/office/drawing/2014/main" id="{51A4245A-AE27-7058-0D40-17F46C3465AF}"/>
              </a:ext>
            </a:extLst>
          </p:cNvPr>
          <p:cNvSpPr>
            <a:spLocks noGrp="1"/>
          </p:cNvSpPr>
          <p:nvPr>
            <p:ph type="title"/>
          </p:nvPr>
        </p:nvSpPr>
        <p:spPr>
          <a:prstGeom prst="roundRect">
            <a:avLst/>
          </a:prstGeom>
          <a:gradFill flip="none" rotWithShape="1">
            <a:gsLst>
              <a:gs pos="0">
                <a:srgbClr val="217BA2">
                  <a:alpha val="80000"/>
                </a:srgbClr>
              </a:gs>
              <a:gs pos="46000">
                <a:srgbClr val="11455C">
                  <a:alpha val="10000"/>
                </a:srgbClr>
              </a:gs>
              <a:gs pos="100000">
                <a:srgbClr val="11455C">
                  <a:alpha val="65000"/>
                </a:srgbClr>
              </a:gs>
            </a:gsLst>
            <a:path path="circle">
              <a:fillToRect l="50000" t="130000" r="50000" b="-30000"/>
            </a:path>
            <a:tileRect/>
          </a:gradFill>
          <a:ln>
            <a:noFill/>
          </a:ln>
        </p:spPr>
        <p:txBody>
          <a:bodyPr/>
          <a:lstStyle/>
          <a:p>
            <a:r>
              <a:rPr lang="en-AU" dirty="0"/>
              <a:t>5.1.1.2 – Van </a:t>
            </a:r>
            <a:r>
              <a:rPr lang="en-AU" dirty="0" err="1"/>
              <a:t>Helmont</a:t>
            </a:r>
            <a:endParaRPr lang="en-AU" dirty="0"/>
          </a:p>
        </p:txBody>
      </p:sp>
      <p:sp>
        <p:nvSpPr>
          <p:cNvPr id="3" name="Content Placeholder 2">
            <a:extLst>
              <a:ext uri="{FF2B5EF4-FFF2-40B4-BE49-F238E27FC236}">
                <a16:creationId xmlns:a16="http://schemas.microsoft.com/office/drawing/2014/main" id="{6AA7D1B3-A9A3-80F3-8A6A-5C6FC0F1CDB2}"/>
              </a:ext>
            </a:extLst>
          </p:cNvPr>
          <p:cNvSpPr>
            <a:spLocks noGrp="1"/>
          </p:cNvSpPr>
          <p:nvPr>
            <p:ph idx="1"/>
          </p:nvPr>
        </p:nvSpPr>
        <p:spPr>
          <a:xfrm>
            <a:off x="838200" y="2718487"/>
            <a:ext cx="10515600" cy="3459472"/>
          </a:xfrm>
          <a:prstGeom prst="roundRect">
            <a:avLst>
              <a:gd name="adj" fmla="val 4826"/>
            </a:avLst>
          </a:prstGeom>
          <a:gradFill>
            <a:gsLst>
              <a:gs pos="0">
                <a:srgbClr val="217BA2">
                  <a:alpha val="64000"/>
                </a:srgbClr>
              </a:gs>
              <a:gs pos="46000">
                <a:srgbClr val="11455C">
                  <a:alpha val="51000"/>
                </a:srgbClr>
              </a:gs>
              <a:gs pos="100000">
                <a:srgbClr val="11455C">
                  <a:alpha val="47000"/>
                </a:srgbClr>
              </a:gs>
            </a:gsLst>
            <a:path path="circle">
              <a:fillToRect l="50000" t="130000" r="50000" b="-30000"/>
            </a:path>
          </a:gradFill>
        </p:spPr>
        <p:txBody>
          <a:bodyPr anchor="ctr">
            <a:normAutofit/>
          </a:bodyPr>
          <a:lstStyle/>
          <a:p>
            <a:r>
              <a:rPr lang="en-AU" dirty="0"/>
              <a:t>van </a:t>
            </a:r>
            <a:r>
              <a:rPr lang="en-AU" dirty="0" err="1"/>
              <a:t>Helmont</a:t>
            </a:r>
            <a:r>
              <a:rPr lang="en-AU" dirty="0"/>
              <a:t> was pretty sure plants gained mass by extracting nutrients from the soil they were placed in.</a:t>
            </a:r>
          </a:p>
          <a:p>
            <a:endParaRPr lang="en-AU" dirty="0"/>
          </a:p>
          <a:p>
            <a:r>
              <a:rPr lang="en-AU" dirty="0"/>
              <a:t>He set out to gain evidence for his hypothesis.</a:t>
            </a:r>
          </a:p>
          <a:p>
            <a:endParaRPr lang="en-AU" dirty="0"/>
          </a:p>
          <a:p>
            <a:r>
              <a:rPr lang="en-GB" b="1" dirty="0">
                <a:solidFill>
                  <a:srgbClr val="FFFF00"/>
                </a:solidFill>
              </a:rPr>
              <a:t>Watch 5.1.1.2 – Where Do Trees Get Their Mass (4 min)</a:t>
            </a:r>
          </a:p>
        </p:txBody>
      </p:sp>
    </p:spTree>
    <p:extLst>
      <p:ext uri="{BB962C8B-B14F-4D97-AF65-F5344CB8AC3E}">
        <p14:creationId xmlns:p14="http://schemas.microsoft.com/office/powerpoint/2010/main" val="4197855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AA0C3-8FAC-E817-6CBF-C140EDDD89E9}"/>
              </a:ext>
            </a:extLst>
          </p:cNvPr>
          <p:cNvSpPr>
            <a:spLocks noGrp="1"/>
          </p:cNvSpPr>
          <p:nvPr>
            <p:ph type="title"/>
          </p:nvPr>
        </p:nvSpPr>
        <p:spPr/>
        <p:txBody>
          <a:bodyPr/>
          <a:lstStyle/>
          <a:p>
            <a:r>
              <a:rPr lang="en-AU" dirty="0"/>
              <a:t>5.1.1.2 – Van </a:t>
            </a:r>
            <a:r>
              <a:rPr lang="en-AU" dirty="0" err="1"/>
              <a:t>Helmont</a:t>
            </a:r>
            <a:r>
              <a:rPr lang="en-AU" dirty="0"/>
              <a:t> (Factors)</a:t>
            </a:r>
          </a:p>
        </p:txBody>
      </p:sp>
      <p:sp>
        <p:nvSpPr>
          <p:cNvPr id="3" name="Content Placeholder 2">
            <a:extLst>
              <a:ext uri="{FF2B5EF4-FFF2-40B4-BE49-F238E27FC236}">
                <a16:creationId xmlns:a16="http://schemas.microsoft.com/office/drawing/2014/main" id="{875BAACB-FEA0-4DD2-9A7F-3486B897E736}"/>
              </a:ext>
            </a:extLst>
          </p:cNvPr>
          <p:cNvSpPr>
            <a:spLocks noGrp="1"/>
          </p:cNvSpPr>
          <p:nvPr>
            <p:ph idx="1"/>
          </p:nvPr>
        </p:nvSpPr>
        <p:spPr>
          <a:xfrm>
            <a:off x="457199" y="1825624"/>
            <a:ext cx="10896601" cy="4772883"/>
          </a:xfrm>
        </p:spPr>
        <p:txBody>
          <a:bodyPr numCol="2">
            <a:normAutofit fontScale="85000" lnSpcReduction="20000"/>
          </a:bodyPr>
          <a:lstStyle/>
          <a:p>
            <a:pPr>
              <a:lnSpc>
                <a:spcPct val="120000"/>
              </a:lnSpc>
            </a:pPr>
            <a:r>
              <a:rPr lang="en-GB" dirty="0"/>
              <a:t>In the early 1600’s, Jan Baptist van </a:t>
            </a:r>
            <a:r>
              <a:rPr lang="en-GB" dirty="0" err="1"/>
              <a:t>Helmont</a:t>
            </a:r>
            <a:r>
              <a:rPr lang="en-GB" dirty="0"/>
              <a:t>, a Belgian doctor and chemist, was an early researcher into the way gases moved and interacted. He is credited with the first use of the term </a:t>
            </a:r>
            <a:r>
              <a:rPr lang="en-GB" b="1" dirty="0"/>
              <a:t>gas</a:t>
            </a:r>
            <a:r>
              <a:rPr lang="en-GB" dirty="0"/>
              <a:t>.</a:t>
            </a:r>
          </a:p>
          <a:p>
            <a:pPr>
              <a:lnSpc>
                <a:spcPct val="120000"/>
              </a:lnSpc>
            </a:pPr>
            <a:endParaRPr lang="en-GB" sz="2300" dirty="0"/>
          </a:p>
          <a:p>
            <a:pPr>
              <a:lnSpc>
                <a:spcPct val="120000"/>
              </a:lnSpc>
            </a:pPr>
            <a:r>
              <a:rPr lang="en-GB" dirty="0"/>
              <a:t>He was also curious about how plants grew from seemingly nothing. He took a young willow seedling, put it in a pot with soil and let it grow. All he did was add water. Then he took careful measurements of the mass of the soil and willow plant.</a:t>
            </a:r>
          </a:p>
          <a:p>
            <a:pPr>
              <a:lnSpc>
                <a:spcPct val="120000"/>
              </a:lnSpc>
            </a:pPr>
            <a:endParaRPr lang="en-GB" sz="2300" dirty="0"/>
          </a:p>
          <a:p>
            <a:pPr>
              <a:lnSpc>
                <a:spcPct val="120000"/>
              </a:lnSpc>
            </a:pPr>
            <a:r>
              <a:rPr lang="en-GB" dirty="0"/>
              <a:t>Later, other researchers determined that this small loss of soil was significant, as elements found in the soil such as sulphur, nitrogen, potassium, phosphates and nitrates were essential for the healthy growth of the plants. The plant extracted these elements in small amounts from the soil.</a:t>
            </a:r>
          </a:p>
        </p:txBody>
      </p:sp>
      <p:pic>
        <p:nvPicPr>
          <p:cNvPr id="4" name="Content Placeholder 3">
            <a:extLst>
              <a:ext uri="{FF2B5EF4-FFF2-40B4-BE49-F238E27FC236}">
                <a16:creationId xmlns:a16="http://schemas.microsoft.com/office/drawing/2014/main" id="{43D85092-1F5C-344A-569B-8DFD47BB53E9}"/>
              </a:ext>
            </a:extLst>
          </p:cNvPr>
          <p:cNvPicPr>
            <a:picLocks noChangeAspect="1"/>
          </p:cNvPicPr>
          <p:nvPr/>
        </p:nvPicPr>
        <p:blipFill>
          <a:blip r:embed="rId2"/>
          <a:srcRect l="9944" t="4682" r="8530" b="25857"/>
          <a:stretch/>
        </p:blipFill>
        <p:spPr>
          <a:xfrm>
            <a:off x="10381409" y="0"/>
            <a:ext cx="1810591" cy="1915297"/>
          </a:xfrm>
          <a:prstGeom prst="rect">
            <a:avLst/>
          </a:prstGeom>
        </p:spPr>
      </p:pic>
    </p:spTree>
    <p:extLst>
      <p:ext uri="{BB962C8B-B14F-4D97-AF65-F5344CB8AC3E}">
        <p14:creationId xmlns:p14="http://schemas.microsoft.com/office/powerpoint/2010/main" val="594215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51849-8129-C74A-FB81-B6B1FC8C5E5C}"/>
              </a:ext>
            </a:extLst>
          </p:cNvPr>
          <p:cNvSpPr>
            <a:spLocks noGrp="1"/>
          </p:cNvSpPr>
          <p:nvPr>
            <p:ph type="title"/>
          </p:nvPr>
        </p:nvSpPr>
        <p:spPr>
          <a:xfrm>
            <a:off x="4702628" y="365125"/>
            <a:ext cx="6651171" cy="1325563"/>
          </a:xfrm>
        </p:spPr>
        <p:txBody>
          <a:bodyPr>
            <a:normAutofit/>
          </a:bodyPr>
          <a:lstStyle/>
          <a:p>
            <a:r>
              <a:rPr lang="en-AU" sz="4200" dirty="0"/>
              <a:t>5.1.1.2 – Van </a:t>
            </a:r>
            <a:r>
              <a:rPr lang="en-AU" sz="4200" dirty="0" err="1"/>
              <a:t>Helmont</a:t>
            </a:r>
            <a:r>
              <a:rPr lang="en-AU" sz="4200" dirty="0"/>
              <a:t> (Patterns)</a:t>
            </a:r>
          </a:p>
        </p:txBody>
      </p:sp>
      <p:sp>
        <p:nvSpPr>
          <p:cNvPr id="3" name="Content Placeholder 2">
            <a:extLst>
              <a:ext uri="{FF2B5EF4-FFF2-40B4-BE49-F238E27FC236}">
                <a16:creationId xmlns:a16="http://schemas.microsoft.com/office/drawing/2014/main" id="{2BC829C2-B4DE-6D9D-28DE-446E5EDF15BC}"/>
              </a:ext>
            </a:extLst>
          </p:cNvPr>
          <p:cNvSpPr>
            <a:spLocks noGrp="1"/>
          </p:cNvSpPr>
          <p:nvPr>
            <p:ph idx="1"/>
          </p:nvPr>
        </p:nvSpPr>
        <p:spPr>
          <a:xfrm>
            <a:off x="4453337" y="1825625"/>
            <a:ext cx="7018029" cy="4819480"/>
          </a:xfrm>
        </p:spPr>
        <p:txBody>
          <a:bodyPr numCol="2" spcCol="216000">
            <a:normAutofit/>
          </a:bodyPr>
          <a:lstStyle/>
          <a:p>
            <a:r>
              <a:rPr lang="en-GB" sz="2200" dirty="0"/>
              <a:t>Van </a:t>
            </a:r>
            <a:r>
              <a:rPr lang="en-GB" sz="2200" dirty="0" err="1"/>
              <a:t>Helmont</a:t>
            </a:r>
            <a:r>
              <a:rPr lang="en-GB" sz="2200" dirty="0"/>
              <a:t> tried to establish relationships between the variables that he was managing. At the end of the experiment, </a:t>
            </a:r>
            <a:r>
              <a:rPr lang="en-GB" sz="2200" b="1" dirty="0"/>
              <a:t>he dried the soil and weighed it but did not observe a significant change</a:t>
            </a:r>
            <a:r>
              <a:rPr lang="en-GB" sz="2200" dirty="0"/>
              <a:t>. However, the tree was 76 kilograms heavier. As </a:t>
            </a:r>
            <a:r>
              <a:rPr lang="en-GB" sz="2200" b="1" dirty="0"/>
              <a:t>he used only one plant</a:t>
            </a:r>
            <a:r>
              <a:rPr lang="en-GB" sz="2200" dirty="0"/>
              <a:t>, it was difficult for him to establish any patterns or relationships.</a:t>
            </a:r>
          </a:p>
          <a:p>
            <a:pPr marL="0" indent="0">
              <a:buNone/>
            </a:pPr>
            <a:endParaRPr lang="en-GB" sz="2200" dirty="0"/>
          </a:p>
          <a:p>
            <a:r>
              <a:rPr lang="en-GB" sz="2200" dirty="0"/>
              <a:t>The process of </a:t>
            </a:r>
            <a:r>
              <a:rPr lang="en-GB" sz="2200" b="1" dirty="0"/>
              <a:t>photosynthesis</a:t>
            </a:r>
            <a:r>
              <a:rPr lang="en-GB" sz="2200" dirty="0"/>
              <a:t> had not yet been described; therefore, he did not know that atmospheric gases were playing a key role in the willow tree’s weight gain.</a:t>
            </a:r>
          </a:p>
          <a:p>
            <a:endParaRPr lang="en-GB" sz="2200" dirty="0"/>
          </a:p>
        </p:txBody>
      </p:sp>
      <p:pic>
        <p:nvPicPr>
          <p:cNvPr id="6" name="Picture 5" descr="A tree with long green leaves&#10;&#10;Description automatically generated">
            <a:extLst>
              <a:ext uri="{FF2B5EF4-FFF2-40B4-BE49-F238E27FC236}">
                <a16:creationId xmlns:a16="http://schemas.microsoft.com/office/drawing/2014/main" id="{3D96F433-7567-D6FF-F45D-992DBD1A23F1}"/>
              </a:ext>
            </a:extLst>
          </p:cNvPr>
          <p:cNvPicPr>
            <a:picLocks noChangeAspect="1"/>
          </p:cNvPicPr>
          <p:nvPr/>
        </p:nvPicPr>
        <p:blipFill>
          <a:blip r:embed="rId3">
            <a:extLst>
              <a:ext uri="{28A0092B-C50C-407E-A947-70E740481C1C}">
                <a14:useLocalDpi xmlns:a14="http://schemas.microsoft.com/office/drawing/2010/main" val="0"/>
              </a:ext>
            </a:extLst>
          </a:blip>
          <a:srcRect l="21507" r="22443" b="1"/>
          <a:stretch/>
        </p:blipFill>
        <p:spPr>
          <a:xfrm>
            <a:off x="20" y="10"/>
            <a:ext cx="4343380" cy="6857990"/>
          </a:xfrm>
          <a:prstGeom prst="rect">
            <a:avLst/>
          </a:prstGeom>
        </p:spPr>
      </p:pic>
    </p:spTree>
    <p:extLst>
      <p:ext uri="{BB962C8B-B14F-4D97-AF65-F5344CB8AC3E}">
        <p14:creationId xmlns:p14="http://schemas.microsoft.com/office/powerpoint/2010/main" val="3450470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EACE-2041-778E-C79D-FF6A353C0825}"/>
              </a:ext>
            </a:extLst>
          </p:cNvPr>
          <p:cNvSpPr>
            <a:spLocks noGrp="1"/>
          </p:cNvSpPr>
          <p:nvPr>
            <p:ph type="title"/>
          </p:nvPr>
        </p:nvSpPr>
        <p:spPr/>
        <p:txBody>
          <a:bodyPr/>
          <a:lstStyle/>
          <a:p>
            <a:r>
              <a:rPr lang="en-AU" dirty="0"/>
              <a:t>5.1</a:t>
            </a:r>
          </a:p>
        </p:txBody>
      </p:sp>
      <p:sp>
        <p:nvSpPr>
          <p:cNvPr id="3" name="Content Placeholder 2">
            <a:extLst>
              <a:ext uri="{FF2B5EF4-FFF2-40B4-BE49-F238E27FC236}">
                <a16:creationId xmlns:a16="http://schemas.microsoft.com/office/drawing/2014/main" id="{72479060-A0C1-32F1-5049-3FF6E5E47756}"/>
              </a:ext>
            </a:extLst>
          </p:cNvPr>
          <p:cNvSpPr>
            <a:spLocks noGrp="1"/>
          </p:cNvSpPr>
          <p:nvPr>
            <p:ph idx="1"/>
          </p:nvPr>
        </p:nvSpPr>
        <p:spPr/>
        <p:txBody>
          <a:bodyPr numCol="2">
            <a:normAutofit fontScale="85000" lnSpcReduction="10000"/>
          </a:bodyPr>
          <a:lstStyle/>
          <a:p>
            <a:pPr marL="0" indent="0" algn="l">
              <a:buNone/>
            </a:pPr>
            <a:r>
              <a:rPr lang="en-GB" sz="2400" b="1" dirty="0"/>
              <a:t>5.1: What initiates an investigation?</a:t>
            </a:r>
            <a:br>
              <a:rPr lang="en-GB" sz="2400" b="1" dirty="0"/>
            </a:br>
            <a:endParaRPr lang="en-GB" sz="2400" b="1" dirty="0"/>
          </a:p>
          <a:p>
            <a:r>
              <a:rPr lang="en-GB" sz="2400" dirty="0"/>
              <a:t>research the factors that led scientists to investigate the following, including but not limited to:</a:t>
            </a:r>
          </a:p>
          <a:p>
            <a:pPr lvl="1"/>
            <a:r>
              <a:rPr lang="en-GB" dirty="0"/>
              <a:t>peptic ulcers (Marshall and Warren)</a:t>
            </a:r>
          </a:p>
          <a:p>
            <a:pPr lvl="1"/>
            <a:r>
              <a:rPr lang="en-GB" dirty="0"/>
              <a:t>plant growth (Von </a:t>
            </a:r>
            <a:r>
              <a:rPr lang="en-GB" dirty="0" err="1"/>
              <a:t>Helmont</a:t>
            </a:r>
            <a:r>
              <a:rPr lang="en-GB" dirty="0"/>
              <a:t>)</a:t>
            </a:r>
          </a:p>
          <a:p>
            <a:pPr lvl="1"/>
            <a:r>
              <a:rPr lang="en-GB" dirty="0"/>
              <a:t>microwaves (Spencer)</a:t>
            </a:r>
            <a:br>
              <a:rPr lang="en-GB" dirty="0"/>
            </a:br>
            <a:endParaRPr lang="en-GB" dirty="0"/>
          </a:p>
          <a:p>
            <a:r>
              <a:rPr lang="en-GB" sz="2400" dirty="0"/>
              <a:t>propose a reason for the scientists undertaking their investigations above by examining the type of data or information that they sought, for example:  </a:t>
            </a:r>
          </a:p>
          <a:p>
            <a:pPr lvl="1"/>
            <a:r>
              <a:rPr lang="en-GB" dirty="0"/>
              <a:t>finding relationships or patterns in identified phenomena</a:t>
            </a:r>
          </a:p>
          <a:p>
            <a:pPr lvl="1"/>
            <a:r>
              <a:rPr lang="en-GB" dirty="0"/>
              <a:t>testing the conclusion of a previous investigation</a:t>
            </a:r>
          </a:p>
          <a:p>
            <a:pPr lvl="1"/>
            <a:r>
              <a:rPr lang="en-GB" dirty="0"/>
              <a:t>utilising scientific knowledge and understanding to make more accurate predictions and develop new technologies</a:t>
            </a:r>
            <a:br>
              <a:rPr lang="en-GB" dirty="0"/>
            </a:br>
            <a:endParaRPr lang="en-GB" dirty="0"/>
          </a:p>
          <a:p>
            <a:r>
              <a:rPr lang="en-GB" sz="2400" dirty="0"/>
              <a:t>determine the hypotheses that were tested in each of the scientific investigations above</a:t>
            </a:r>
            <a:br>
              <a:rPr lang="en-GB" sz="2400" dirty="0"/>
            </a:br>
            <a:endParaRPr lang="en-GB" sz="2400" dirty="0"/>
          </a:p>
          <a:p>
            <a:r>
              <a:rPr lang="en-GB" sz="2400" dirty="0"/>
              <a:t>describe where deviations from the traditional and linear models of scientific methodology were necessary in order to test each hypothesis in the investigations above</a:t>
            </a:r>
          </a:p>
        </p:txBody>
      </p:sp>
    </p:spTree>
    <p:extLst>
      <p:ext uri="{BB962C8B-B14F-4D97-AF65-F5344CB8AC3E}">
        <p14:creationId xmlns:p14="http://schemas.microsoft.com/office/powerpoint/2010/main" val="1811872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BF86E-3795-1652-79C6-7F9912D5A051}"/>
              </a:ext>
            </a:extLst>
          </p:cNvPr>
          <p:cNvSpPr>
            <a:spLocks noGrp="1"/>
          </p:cNvSpPr>
          <p:nvPr>
            <p:ph type="title"/>
          </p:nvPr>
        </p:nvSpPr>
        <p:spPr>
          <a:xfrm>
            <a:off x="838200" y="365125"/>
            <a:ext cx="6662057" cy="1325563"/>
          </a:xfrm>
        </p:spPr>
        <p:txBody>
          <a:bodyPr>
            <a:normAutofit/>
          </a:bodyPr>
          <a:lstStyle/>
          <a:p>
            <a:r>
              <a:rPr lang="en-AU" sz="4200" dirty="0"/>
              <a:t>5.1.1.2 – Van </a:t>
            </a:r>
            <a:r>
              <a:rPr lang="en-AU" sz="4200" dirty="0" err="1"/>
              <a:t>Helmont</a:t>
            </a:r>
            <a:r>
              <a:rPr lang="en-AU" sz="4200" dirty="0"/>
              <a:t> (Patterns)</a:t>
            </a:r>
          </a:p>
        </p:txBody>
      </p:sp>
      <p:sp>
        <p:nvSpPr>
          <p:cNvPr id="3" name="Content Placeholder 2">
            <a:extLst>
              <a:ext uri="{FF2B5EF4-FFF2-40B4-BE49-F238E27FC236}">
                <a16:creationId xmlns:a16="http://schemas.microsoft.com/office/drawing/2014/main" id="{4F38E82D-C29E-5B62-034C-6D4AEC40BD54}"/>
              </a:ext>
            </a:extLst>
          </p:cNvPr>
          <p:cNvSpPr>
            <a:spLocks noGrp="1"/>
          </p:cNvSpPr>
          <p:nvPr>
            <p:ph idx="1"/>
          </p:nvPr>
        </p:nvSpPr>
        <p:spPr>
          <a:xfrm>
            <a:off x="1120000" y="1825625"/>
            <a:ext cx="6184314" cy="4351338"/>
          </a:xfrm>
        </p:spPr>
        <p:txBody>
          <a:bodyPr>
            <a:normAutofit/>
          </a:bodyPr>
          <a:lstStyle/>
          <a:p>
            <a:r>
              <a:rPr lang="en-GB" i="1" dirty="0"/>
              <a:t>van </a:t>
            </a:r>
            <a:r>
              <a:rPr lang="en-GB" i="1" dirty="0" err="1"/>
              <a:t>Helmont</a:t>
            </a:r>
            <a:r>
              <a:rPr lang="en-GB" dirty="0"/>
              <a:t> had worked with carbon dioxide (he called it ‘</a:t>
            </a:r>
            <a:r>
              <a:rPr lang="en-GB" b="1" dirty="0"/>
              <a:t>gas </a:t>
            </a:r>
            <a:r>
              <a:rPr lang="en-GB" b="1" dirty="0" err="1"/>
              <a:t>sylvestre</a:t>
            </a:r>
            <a:r>
              <a:rPr lang="en-GB" dirty="0"/>
              <a:t>’), it would be 100 years before gas exchange was discovered.</a:t>
            </a:r>
          </a:p>
          <a:p>
            <a:pPr marL="0" indent="0">
              <a:buNone/>
            </a:pPr>
            <a:endParaRPr lang="en-GB" dirty="0"/>
          </a:p>
          <a:p>
            <a:r>
              <a:rPr lang="en-GB" dirty="0"/>
              <a:t>As a result, this made it hard for van </a:t>
            </a:r>
            <a:r>
              <a:rPr lang="en-GB" dirty="0" err="1"/>
              <a:t>Helmont</a:t>
            </a:r>
            <a:r>
              <a:rPr lang="en-GB" dirty="0"/>
              <a:t> to ascertain the correct relationship between the loss of mass in the soil, the addition of water and the growth of plants.</a:t>
            </a:r>
            <a:endParaRPr lang="en-AU" dirty="0"/>
          </a:p>
        </p:txBody>
      </p:sp>
      <p:pic>
        <p:nvPicPr>
          <p:cNvPr id="5" name="Picture 4" descr="A plant growing in the rain&#10;&#10;Description automatically generated">
            <a:extLst>
              <a:ext uri="{FF2B5EF4-FFF2-40B4-BE49-F238E27FC236}">
                <a16:creationId xmlns:a16="http://schemas.microsoft.com/office/drawing/2014/main" id="{15D807B2-13F1-BB12-AB49-EE1FF776DF3B}"/>
              </a:ext>
            </a:extLst>
          </p:cNvPr>
          <p:cNvPicPr>
            <a:picLocks noChangeAspect="1"/>
          </p:cNvPicPr>
          <p:nvPr/>
        </p:nvPicPr>
        <p:blipFill>
          <a:blip r:embed="rId3">
            <a:extLst>
              <a:ext uri="{28A0092B-C50C-407E-A947-70E740481C1C}">
                <a14:useLocalDpi xmlns:a14="http://schemas.microsoft.com/office/drawing/2010/main" val="0"/>
              </a:ext>
            </a:extLst>
          </a:blip>
          <a:srcRect l="18350" t="-1" r="39374" b="-1"/>
          <a:stretch/>
        </p:blipFill>
        <p:spPr>
          <a:xfrm>
            <a:off x="7848600" y="10"/>
            <a:ext cx="4343400" cy="6857990"/>
          </a:xfrm>
          <a:prstGeom prst="rect">
            <a:avLst/>
          </a:prstGeom>
        </p:spPr>
      </p:pic>
    </p:spTree>
    <p:extLst>
      <p:ext uri="{BB962C8B-B14F-4D97-AF65-F5344CB8AC3E}">
        <p14:creationId xmlns:p14="http://schemas.microsoft.com/office/powerpoint/2010/main" val="2142295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380BD-F616-9373-482C-980E30C2F655}"/>
              </a:ext>
            </a:extLst>
          </p:cNvPr>
          <p:cNvSpPr>
            <a:spLocks noGrp="1"/>
          </p:cNvSpPr>
          <p:nvPr>
            <p:ph type="title"/>
          </p:nvPr>
        </p:nvSpPr>
        <p:spPr>
          <a:xfrm>
            <a:off x="838200" y="365125"/>
            <a:ext cx="10515600" cy="1325563"/>
          </a:xfrm>
        </p:spPr>
        <p:txBody>
          <a:bodyPr>
            <a:normAutofit/>
          </a:bodyPr>
          <a:lstStyle/>
          <a:p>
            <a:r>
              <a:rPr lang="en-AU" dirty="0"/>
              <a:t>5.1.1.2 – Van </a:t>
            </a:r>
            <a:r>
              <a:rPr lang="en-AU" dirty="0" err="1"/>
              <a:t>Helmont</a:t>
            </a:r>
            <a:endParaRPr lang="en-AU" dirty="0"/>
          </a:p>
        </p:txBody>
      </p:sp>
      <p:sp>
        <p:nvSpPr>
          <p:cNvPr id="3" name="Content Placeholder 2">
            <a:extLst>
              <a:ext uri="{FF2B5EF4-FFF2-40B4-BE49-F238E27FC236}">
                <a16:creationId xmlns:a16="http://schemas.microsoft.com/office/drawing/2014/main" id="{B4DBCBDD-FC9D-C8B8-EA41-5CD0B464D6B6}"/>
              </a:ext>
            </a:extLst>
          </p:cNvPr>
          <p:cNvSpPr>
            <a:spLocks noGrp="1"/>
          </p:cNvSpPr>
          <p:nvPr>
            <p:ph idx="1"/>
          </p:nvPr>
        </p:nvSpPr>
        <p:spPr>
          <a:xfrm>
            <a:off x="1120000" y="1825625"/>
            <a:ext cx="6358486" cy="4351338"/>
          </a:xfrm>
        </p:spPr>
        <p:txBody>
          <a:bodyPr>
            <a:normAutofit/>
          </a:bodyPr>
          <a:lstStyle/>
          <a:p>
            <a:pPr marL="514350" lvl="0" indent="-514350" rtl="0">
              <a:spcBef>
                <a:spcPts val="1400"/>
              </a:spcBef>
              <a:spcAft>
                <a:spcPts val="0"/>
              </a:spcAft>
              <a:buSzPts val="2000"/>
              <a:buFont typeface="+mj-lt"/>
              <a:buAutoNum type="arabicPeriod"/>
            </a:pPr>
            <a:r>
              <a:rPr lang="en-GB" sz="2200" dirty="0">
                <a:gradFill>
                  <a:gsLst>
                    <a:gs pos="34000">
                      <a:schemeClr val="tx1">
                        <a:lumMod val="93000"/>
                      </a:schemeClr>
                    </a:gs>
                    <a:gs pos="0">
                      <a:schemeClr val="bg1">
                        <a:lumMod val="25000"/>
                        <a:lumOff val="75000"/>
                      </a:schemeClr>
                    </a:gs>
                    <a:gs pos="100000">
                      <a:schemeClr val="tx1"/>
                    </a:gs>
                  </a:gsLst>
                  <a:lin ang="4800000" scaled="0"/>
                </a:gradFill>
              </a:rPr>
              <a:t>What was Van </a:t>
            </a:r>
            <a:r>
              <a:rPr lang="en-GB" sz="2200" dirty="0" err="1">
                <a:gradFill>
                  <a:gsLst>
                    <a:gs pos="34000">
                      <a:schemeClr val="tx1">
                        <a:lumMod val="93000"/>
                      </a:schemeClr>
                    </a:gs>
                    <a:gs pos="0">
                      <a:schemeClr val="bg1">
                        <a:lumMod val="25000"/>
                        <a:lumOff val="75000"/>
                      </a:schemeClr>
                    </a:gs>
                    <a:gs pos="100000">
                      <a:schemeClr val="tx1"/>
                    </a:gs>
                  </a:gsLst>
                  <a:lin ang="4800000" scaled="0"/>
                </a:gradFill>
              </a:rPr>
              <a:t>Helmont</a:t>
            </a:r>
            <a:r>
              <a:rPr lang="en-GB" sz="2200" dirty="0">
                <a:gradFill>
                  <a:gsLst>
                    <a:gs pos="34000">
                      <a:schemeClr val="tx1">
                        <a:lumMod val="93000"/>
                      </a:schemeClr>
                    </a:gs>
                    <a:gs pos="0">
                      <a:schemeClr val="bg1">
                        <a:lumMod val="25000"/>
                        <a:lumOff val="75000"/>
                      </a:schemeClr>
                    </a:gs>
                    <a:gs pos="100000">
                      <a:schemeClr val="tx1"/>
                    </a:gs>
                  </a:gsLst>
                  <a:lin ang="4800000" scaled="0"/>
                </a:gradFill>
              </a:rPr>
              <a:t> trying to demonstrate with his investigation?</a:t>
            </a:r>
          </a:p>
          <a:p>
            <a:pPr marL="514350" lvl="0" indent="-514350" rtl="0">
              <a:spcBef>
                <a:spcPts val="1400"/>
              </a:spcBef>
              <a:spcAft>
                <a:spcPts val="0"/>
              </a:spcAft>
              <a:buSzPts val="2000"/>
              <a:buFont typeface="+mj-lt"/>
              <a:buAutoNum type="arabicPeriod"/>
            </a:pPr>
            <a:endParaRPr lang="en-GB" sz="2200" dirty="0">
              <a:gradFill>
                <a:gsLst>
                  <a:gs pos="34000">
                    <a:schemeClr val="tx1">
                      <a:lumMod val="93000"/>
                    </a:schemeClr>
                  </a:gs>
                  <a:gs pos="0">
                    <a:schemeClr val="bg1">
                      <a:lumMod val="25000"/>
                      <a:lumOff val="75000"/>
                    </a:schemeClr>
                  </a:gs>
                  <a:gs pos="100000">
                    <a:schemeClr val="tx1"/>
                  </a:gs>
                </a:gsLst>
                <a:lin ang="4800000" scaled="0"/>
              </a:gradFill>
            </a:endParaRPr>
          </a:p>
          <a:p>
            <a:pPr marL="514350" lvl="0" indent="-514350" rtl="0">
              <a:spcBef>
                <a:spcPts val="1400"/>
              </a:spcBef>
              <a:spcAft>
                <a:spcPts val="0"/>
              </a:spcAft>
              <a:buSzPts val="2000"/>
              <a:buFont typeface="+mj-lt"/>
              <a:buAutoNum type="arabicPeriod"/>
            </a:pPr>
            <a:r>
              <a:rPr lang="en-GB" sz="2200" dirty="0">
                <a:gradFill>
                  <a:gsLst>
                    <a:gs pos="34000">
                      <a:schemeClr val="tx1">
                        <a:lumMod val="93000"/>
                      </a:schemeClr>
                    </a:gs>
                    <a:gs pos="0">
                      <a:schemeClr val="bg1">
                        <a:lumMod val="25000"/>
                        <a:lumOff val="75000"/>
                      </a:schemeClr>
                    </a:gs>
                    <a:gs pos="100000">
                      <a:schemeClr val="tx1"/>
                    </a:gs>
                  </a:gsLst>
                  <a:lin ang="4800000" scaled="0"/>
                </a:gradFill>
              </a:rPr>
              <a:t>How did he try to determine the answer to his questions?</a:t>
            </a:r>
          </a:p>
          <a:p>
            <a:pPr marL="514350" lvl="0" indent="-514350" rtl="0">
              <a:spcBef>
                <a:spcPts val="1400"/>
              </a:spcBef>
              <a:spcAft>
                <a:spcPts val="0"/>
              </a:spcAft>
              <a:buSzPts val="2000"/>
              <a:buFont typeface="+mj-lt"/>
              <a:buAutoNum type="arabicPeriod"/>
            </a:pPr>
            <a:endParaRPr lang="en-GB" sz="2200" dirty="0">
              <a:gradFill>
                <a:gsLst>
                  <a:gs pos="34000">
                    <a:schemeClr val="tx1">
                      <a:lumMod val="93000"/>
                    </a:schemeClr>
                  </a:gs>
                  <a:gs pos="0">
                    <a:schemeClr val="bg1">
                      <a:lumMod val="25000"/>
                      <a:lumOff val="75000"/>
                    </a:schemeClr>
                  </a:gs>
                  <a:gs pos="100000">
                    <a:schemeClr val="tx1"/>
                  </a:gs>
                </a:gsLst>
                <a:lin ang="4800000" scaled="0"/>
              </a:gradFill>
            </a:endParaRPr>
          </a:p>
          <a:p>
            <a:pPr marL="514350" lvl="0" indent="-514350" rtl="0">
              <a:spcBef>
                <a:spcPts val="1400"/>
              </a:spcBef>
              <a:spcAft>
                <a:spcPts val="0"/>
              </a:spcAft>
              <a:buSzPts val="2000"/>
              <a:buFont typeface="+mj-lt"/>
              <a:buAutoNum type="arabicPeriod"/>
            </a:pPr>
            <a:r>
              <a:rPr lang="en-GB" sz="2200" dirty="0">
                <a:gradFill>
                  <a:gsLst>
                    <a:gs pos="34000">
                      <a:schemeClr val="tx1">
                        <a:lumMod val="93000"/>
                      </a:schemeClr>
                    </a:gs>
                    <a:gs pos="0">
                      <a:schemeClr val="bg1">
                        <a:lumMod val="25000"/>
                        <a:lumOff val="75000"/>
                      </a:schemeClr>
                    </a:gs>
                    <a:gs pos="100000">
                      <a:schemeClr val="tx1"/>
                    </a:gs>
                  </a:gsLst>
                  <a:lin ang="4800000" scaled="0"/>
                </a:gradFill>
              </a:rPr>
              <a:t>What, if anything did van </a:t>
            </a:r>
            <a:r>
              <a:rPr lang="en-GB" sz="2200" dirty="0" err="1">
                <a:gradFill>
                  <a:gsLst>
                    <a:gs pos="34000">
                      <a:schemeClr val="tx1">
                        <a:lumMod val="93000"/>
                      </a:schemeClr>
                    </a:gs>
                    <a:gs pos="0">
                      <a:schemeClr val="bg1">
                        <a:lumMod val="25000"/>
                        <a:lumOff val="75000"/>
                      </a:schemeClr>
                    </a:gs>
                    <a:gs pos="100000">
                      <a:schemeClr val="tx1"/>
                    </a:gs>
                  </a:gsLst>
                  <a:lin ang="4800000" scaled="0"/>
                </a:gradFill>
              </a:rPr>
              <a:t>Helmont</a:t>
            </a:r>
            <a:r>
              <a:rPr lang="en-GB" sz="2200" dirty="0">
                <a:gradFill>
                  <a:gsLst>
                    <a:gs pos="34000">
                      <a:schemeClr val="tx1">
                        <a:lumMod val="93000"/>
                      </a:schemeClr>
                    </a:gs>
                    <a:gs pos="0">
                      <a:schemeClr val="bg1">
                        <a:lumMod val="25000"/>
                        <a:lumOff val="75000"/>
                      </a:schemeClr>
                    </a:gs>
                    <a:gs pos="100000">
                      <a:schemeClr val="tx1"/>
                    </a:gs>
                  </a:gsLst>
                  <a:lin ang="4800000" scaled="0"/>
                </a:gradFill>
              </a:rPr>
              <a:t> fail to do?</a:t>
            </a:r>
          </a:p>
          <a:p>
            <a:pPr marL="514350" lvl="0" indent="-514350" rtl="0">
              <a:spcBef>
                <a:spcPts val="1400"/>
              </a:spcBef>
              <a:spcAft>
                <a:spcPts val="0"/>
              </a:spcAft>
              <a:buSzPts val="2000"/>
              <a:buFont typeface="+mj-lt"/>
              <a:buAutoNum type="arabicPeriod"/>
            </a:pPr>
            <a:endParaRPr lang="en-GB" sz="2200" dirty="0">
              <a:gradFill>
                <a:gsLst>
                  <a:gs pos="34000">
                    <a:schemeClr val="tx1">
                      <a:lumMod val="93000"/>
                    </a:schemeClr>
                  </a:gs>
                  <a:gs pos="0">
                    <a:schemeClr val="bg1">
                      <a:lumMod val="25000"/>
                      <a:lumOff val="75000"/>
                    </a:schemeClr>
                  </a:gs>
                  <a:gs pos="100000">
                    <a:schemeClr val="tx1"/>
                  </a:gs>
                </a:gsLst>
                <a:lin ang="4800000" scaled="0"/>
              </a:gradFill>
            </a:endParaRPr>
          </a:p>
          <a:p>
            <a:pPr marL="514350" lvl="0" indent="-514350" rtl="0">
              <a:spcBef>
                <a:spcPts val="1400"/>
              </a:spcBef>
              <a:spcAft>
                <a:spcPts val="0"/>
              </a:spcAft>
              <a:buSzPts val="2000"/>
              <a:buFont typeface="+mj-lt"/>
              <a:buAutoNum type="arabicPeriod"/>
            </a:pPr>
            <a:r>
              <a:rPr lang="en-GB" sz="2200" dirty="0">
                <a:gradFill>
                  <a:gsLst>
                    <a:gs pos="34000">
                      <a:schemeClr val="tx1">
                        <a:lumMod val="93000"/>
                      </a:schemeClr>
                    </a:gs>
                    <a:gs pos="0">
                      <a:schemeClr val="bg1">
                        <a:lumMod val="25000"/>
                        <a:lumOff val="75000"/>
                      </a:schemeClr>
                    </a:gs>
                    <a:gs pos="100000">
                      <a:schemeClr val="tx1"/>
                    </a:gs>
                  </a:gsLst>
                  <a:lin ang="4800000" scaled="0"/>
                </a:gradFill>
              </a:rPr>
              <a:t>What new ideas came about after his experiment?</a:t>
            </a:r>
          </a:p>
        </p:txBody>
      </p:sp>
      <p:pic>
        <p:nvPicPr>
          <p:cNvPr id="17" name="Picture 16" descr="A group of speech bubbles with letters&#10;&#10;Description automatically generated">
            <a:extLst>
              <a:ext uri="{FF2B5EF4-FFF2-40B4-BE49-F238E27FC236}">
                <a16:creationId xmlns:a16="http://schemas.microsoft.com/office/drawing/2014/main" id="{FD60CCA2-CD7C-0331-C8DA-C80C4E56E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2922" y="1924505"/>
            <a:ext cx="3354676" cy="3354676"/>
          </a:xfrm>
          <a:prstGeom prst="rect">
            <a:avLst/>
          </a:prstGeom>
        </p:spPr>
      </p:pic>
    </p:spTree>
    <p:extLst>
      <p:ext uri="{BB962C8B-B14F-4D97-AF65-F5344CB8AC3E}">
        <p14:creationId xmlns:p14="http://schemas.microsoft.com/office/powerpoint/2010/main" val="218089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584974-E99A-1F8F-2466-B915AB0EE36C}"/>
              </a:ext>
            </a:extLst>
          </p:cNvPr>
          <p:cNvSpPr>
            <a:spLocks noGrp="1"/>
          </p:cNvSpPr>
          <p:nvPr>
            <p:ph type="title"/>
          </p:nvPr>
        </p:nvSpPr>
        <p:spPr>
          <a:xfrm>
            <a:off x="838201" y="365125"/>
            <a:ext cx="3435625" cy="1325563"/>
          </a:xfrm>
        </p:spPr>
        <p:txBody>
          <a:bodyPr>
            <a:normAutofit/>
          </a:bodyPr>
          <a:lstStyle/>
          <a:p>
            <a:r>
              <a:rPr lang="en-AU" sz="4000">
                <a:gradFill flip="none" rotWithShape="1">
                  <a:gsLst>
                    <a:gs pos="28000">
                      <a:srgbClr val="EDEDED"/>
                    </a:gs>
                    <a:gs pos="0">
                      <a:srgbClr val="BFBFBF"/>
                    </a:gs>
                    <a:gs pos="100000">
                      <a:srgbClr val="FFFFFF"/>
                    </a:gs>
                  </a:gsLst>
                  <a:lin ang="4800000" scaled="0"/>
                  <a:tileRect/>
                </a:gradFill>
              </a:rPr>
              <a:t>5.1.1.2 – Van Helmont</a:t>
            </a:r>
          </a:p>
        </p:txBody>
      </p:sp>
      <p:sp>
        <p:nvSpPr>
          <p:cNvPr id="9" name="Content Placeholder 8">
            <a:extLst>
              <a:ext uri="{FF2B5EF4-FFF2-40B4-BE49-F238E27FC236}">
                <a16:creationId xmlns:a16="http://schemas.microsoft.com/office/drawing/2014/main" id="{FADC311E-A1CB-04D8-CF76-8232AA3A13C3}"/>
              </a:ext>
            </a:extLst>
          </p:cNvPr>
          <p:cNvSpPr>
            <a:spLocks noGrp="1"/>
          </p:cNvSpPr>
          <p:nvPr>
            <p:ph idx="1"/>
          </p:nvPr>
        </p:nvSpPr>
        <p:spPr>
          <a:xfrm>
            <a:off x="666974" y="1825625"/>
            <a:ext cx="3606853" cy="4351338"/>
          </a:xfrm>
        </p:spPr>
        <p:txBody>
          <a:bodyPr anchor="ctr">
            <a:normAutofit/>
          </a:bodyPr>
          <a:lstStyle/>
          <a:p>
            <a:r>
              <a:rPr lang="en-US" sz="2400" dirty="0">
                <a:gradFill>
                  <a:gsLst>
                    <a:gs pos="34000">
                      <a:srgbClr val="EDEDED"/>
                    </a:gs>
                    <a:gs pos="0">
                      <a:srgbClr val="BFBFBF"/>
                    </a:gs>
                    <a:gs pos="100000">
                      <a:srgbClr val="FFFFFF"/>
                    </a:gs>
                  </a:gsLst>
                  <a:lin ang="4800000" scaled="0"/>
                </a:gradFill>
              </a:rPr>
              <a:t>This is a past paper question from the 2019 HSC</a:t>
            </a:r>
          </a:p>
          <a:p>
            <a:endParaRPr lang="en-US" sz="2400" dirty="0">
              <a:gradFill>
                <a:gsLst>
                  <a:gs pos="34000">
                    <a:srgbClr val="EDEDED"/>
                  </a:gs>
                  <a:gs pos="0">
                    <a:srgbClr val="BFBFBF"/>
                  </a:gs>
                  <a:gs pos="100000">
                    <a:srgbClr val="FFFFFF"/>
                  </a:gs>
                </a:gsLst>
                <a:lin ang="4800000" scaled="0"/>
              </a:gradFill>
            </a:endParaRPr>
          </a:p>
          <a:p>
            <a:r>
              <a:rPr lang="en-US" sz="2400" dirty="0">
                <a:gradFill>
                  <a:gsLst>
                    <a:gs pos="34000">
                      <a:srgbClr val="EDEDED"/>
                    </a:gs>
                    <a:gs pos="0">
                      <a:srgbClr val="BFBFBF"/>
                    </a:gs>
                    <a:gs pos="100000">
                      <a:srgbClr val="FFFFFF"/>
                    </a:gs>
                  </a:gsLst>
                  <a:lin ang="4800000" scaled="0"/>
                </a:gradFill>
              </a:rPr>
              <a:t>Use your knowledge of van </a:t>
            </a:r>
            <a:r>
              <a:rPr lang="en-US" sz="2400" dirty="0" err="1">
                <a:gradFill>
                  <a:gsLst>
                    <a:gs pos="34000">
                      <a:srgbClr val="EDEDED"/>
                    </a:gs>
                    <a:gs pos="0">
                      <a:srgbClr val="BFBFBF"/>
                    </a:gs>
                    <a:gs pos="100000">
                      <a:srgbClr val="FFFFFF"/>
                    </a:gs>
                  </a:gsLst>
                  <a:lin ang="4800000" scaled="0"/>
                </a:gradFill>
              </a:rPr>
              <a:t>Helmont’s</a:t>
            </a:r>
            <a:r>
              <a:rPr lang="en-US" sz="2400" dirty="0">
                <a:gradFill>
                  <a:gsLst>
                    <a:gs pos="34000">
                      <a:srgbClr val="EDEDED"/>
                    </a:gs>
                    <a:gs pos="0">
                      <a:srgbClr val="BFBFBF"/>
                    </a:gs>
                    <a:gs pos="100000">
                      <a:srgbClr val="FFFFFF"/>
                    </a:gs>
                  </a:gsLst>
                  <a:lin ang="4800000" scaled="0"/>
                </a:gradFill>
              </a:rPr>
              <a:t> investigations to answer this question.</a:t>
            </a:r>
          </a:p>
        </p:txBody>
      </p:sp>
      <p:pic>
        <p:nvPicPr>
          <p:cNvPr id="5" name="Content Placeholder 4">
            <a:extLst>
              <a:ext uri="{FF2B5EF4-FFF2-40B4-BE49-F238E27FC236}">
                <a16:creationId xmlns:a16="http://schemas.microsoft.com/office/drawing/2014/main" id="{231D812A-DA69-57BA-3116-826CEAE83010}"/>
              </a:ext>
            </a:extLst>
          </p:cNvPr>
          <p:cNvPicPr>
            <a:picLocks noChangeAspect="1"/>
          </p:cNvPicPr>
          <p:nvPr/>
        </p:nvPicPr>
        <p:blipFill>
          <a:blip r:embed="rId3"/>
          <a:stretch>
            <a:fillRect/>
          </a:stretch>
        </p:blipFill>
        <p:spPr>
          <a:xfrm>
            <a:off x="5274539" y="1501796"/>
            <a:ext cx="6314487" cy="3854407"/>
          </a:xfrm>
          <a:prstGeom prst="rect">
            <a:avLst/>
          </a:prstGeom>
        </p:spPr>
      </p:pic>
    </p:spTree>
    <p:extLst>
      <p:ext uri="{BB962C8B-B14F-4D97-AF65-F5344CB8AC3E}">
        <p14:creationId xmlns:p14="http://schemas.microsoft.com/office/powerpoint/2010/main" val="102603615"/>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495510C-6DB8-52B5-7B4F-44D6E02B7223}"/>
              </a:ext>
            </a:extLst>
          </p:cNvPr>
          <p:cNvPicPr>
            <a:picLocks noGrp="1" noChangeAspect="1"/>
          </p:cNvPicPr>
          <p:nvPr>
            <p:ph idx="1"/>
          </p:nvPr>
        </p:nvPicPr>
        <p:blipFill>
          <a:blip r:embed="rId2"/>
          <a:stretch>
            <a:fillRect/>
          </a:stretch>
        </p:blipFill>
        <p:spPr>
          <a:xfrm>
            <a:off x="1613696" y="632349"/>
            <a:ext cx="8964609" cy="5593303"/>
          </a:xfrm>
        </p:spPr>
      </p:pic>
    </p:spTree>
    <p:extLst>
      <p:ext uri="{BB962C8B-B14F-4D97-AF65-F5344CB8AC3E}">
        <p14:creationId xmlns:p14="http://schemas.microsoft.com/office/powerpoint/2010/main" val="3164489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descr="A microwave and toaster oven on a counter&#10;&#10;Description automatically generated">
            <a:extLst>
              <a:ext uri="{FF2B5EF4-FFF2-40B4-BE49-F238E27FC236}">
                <a16:creationId xmlns:a16="http://schemas.microsoft.com/office/drawing/2014/main" id="{5F7F71A2-6059-1BC6-BC2C-EBB499D8BBCE}"/>
              </a:ext>
            </a:extLst>
          </p:cNvPr>
          <p:cNvPicPr>
            <a:picLocks noChangeAspect="1"/>
          </p:cNvPicPr>
          <p:nvPr/>
        </p:nvPicPr>
        <p:blipFill>
          <a:blip r:embed="rId3">
            <a:extLst>
              <a:ext uri="{28A0092B-C50C-407E-A947-70E740481C1C}">
                <a14:useLocalDpi xmlns:a14="http://schemas.microsoft.com/office/drawing/2010/main" val="0"/>
              </a:ext>
            </a:extLst>
          </a:blip>
          <a:srcRect r="11111"/>
          <a:stretch/>
        </p:blipFill>
        <p:spPr>
          <a:xfrm>
            <a:off x="6096000" y="10"/>
            <a:ext cx="6096000" cy="6857990"/>
          </a:xfrm>
          <a:prstGeom prst="rect">
            <a:avLst/>
          </a:prstGeom>
        </p:spPr>
      </p:pic>
      <p:sp useBgFill="1">
        <p:nvSpPr>
          <p:cNvPr id="15" name="Rectangle 14">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783B42-C700-1675-6DD0-FF66824847F5}"/>
              </a:ext>
            </a:extLst>
          </p:cNvPr>
          <p:cNvSpPr>
            <a:spLocks noGrp="1"/>
          </p:cNvSpPr>
          <p:nvPr>
            <p:ph type="title"/>
          </p:nvPr>
        </p:nvSpPr>
        <p:spPr>
          <a:xfrm>
            <a:off x="838201" y="365125"/>
            <a:ext cx="4854676" cy="1325563"/>
          </a:xfrm>
        </p:spPr>
        <p:txBody>
          <a:bodyPr>
            <a:normAutofit/>
          </a:bodyPr>
          <a:lstStyle/>
          <a:p>
            <a:r>
              <a:rPr lang="en-AU" sz="5000"/>
              <a:t>5.1.1.3 – Spencer</a:t>
            </a:r>
          </a:p>
        </p:txBody>
      </p:sp>
      <p:sp>
        <p:nvSpPr>
          <p:cNvPr id="3" name="Content Placeholder 2">
            <a:extLst>
              <a:ext uri="{FF2B5EF4-FFF2-40B4-BE49-F238E27FC236}">
                <a16:creationId xmlns:a16="http://schemas.microsoft.com/office/drawing/2014/main" id="{A077D11D-BBC3-8855-5B21-F7F8F407F642}"/>
              </a:ext>
            </a:extLst>
          </p:cNvPr>
          <p:cNvSpPr>
            <a:spLocks noGrp="1"/>
          </p:cNvSpPr>
          <p:nvPr>
            <p:ph idx="1"/>
          </p:nvPr>
        </p:nvSpPr>
        <p:spPr>
          <a:xfrm>
            <a:off x="1120000" y="1825625"/>
            <a:ext cx="4572877" cy="4351338"/>
          </a:xfrm>
        </p:spPr>
        <p:txBody>
          <a:bodyPr>
            <a:normAutofit/>
          </a:bodyPr>
          <a:lstStyle/>
          <a:p>
            <a:r>
              <a:rPr lang="en-AU" dirty="0"/>
              <a:t>Percy Spencer invented microwaves, but this was not his intention.</a:t>
            </a:r>
          </a:p>
          <a:p>
            <a:r>
              <a:rPr lang="en-AU" dirty="0"/>
              <a:t>He didn’t have this as his experimental aim. </a:t>
            </a:r>
          </a:p>
          <a:p>
            <a:r>
              <a:rPr lang="en-AU" dirty="0"/>
              <a:t>He didn’t write a method with discovering microwave ovens in mind.</a:t>
            </a:r>
          </a:p>
          <a:p>
            <a:r>
              <a:rPr lang="en-AU" dirty="0"/>
              <a:t>It was an accident. Like lots of scientific discoveries.</a:t>
            </a:r>
          </a:p>
        </p:txBody>
      </p:sp>
    </p:spTree>
    <p:extLst>
      <p:ext uri="{BB962C8B-B14F-4D97-AF65-F5344CB8AC3E}">
        <p14:creationId xmlns:p14="http://schemas.microsoft.com/office/powerpoint/2010/main" val="2618220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0E9B0-AEF0-FF53-210D-682D2FE14855}"/>
              </a:ext>
            </a:extLst>
          </p:cNvPr>
          <p:cNvSpPr>
            <a:spLocks noGrp="1"/>
          </p:cNvSpPr>
          <p:nvPr>
            <p:ph type="title"/>
          </p:nvPr>
        </p:nvSpPr>
        <p:spPr>
          <a:xfrm>
            <a:off x="838200" y="365125"/>
            <a:ext cx="6662057" cy="1325563"/>
          </a:xfrm>
        </p:spPr>
        <p:txBody>
          <a:bodyPr>
            <a:normAutofit/>
          </a:bodyPr>
          <a:lstStyle/>
          <a:p>
            <a:r>
              <a:rPr lang="en-AU"/>
              <a:t>5.1.1.3 – Spencer</a:t>
            </a:r>
          </a:p>
        </p:txBody>
      </p:sp>
      <p:sp>
        <p:nvSpPr>
          <p:cNvPr id="3" name="Content Placeholder 2">
            <a:extLst>
              <a:ext uri="{FF2B5EF4-FFF2-40B4-BE49-F238E27FC236}">
                <a16:creationId xmlns:a16="http://schemas.microsoft.com/office/drawing/2014/main" id="{5A3097A5-F73F-E8E6-A684-24CD252A4D1E}"/>
              </a:ext>
            </a:extLst>
          </p:cNvPr>
          <p:cNvSpPr>
            <a:spLocks noGrp="1"/>
          </p:cNvSpPr>
          <p:nvPr>
            <p:ph idx="1"/>
          </p:nvPr>
        </p:nvSpPr>
        <p:spPr>
          <a:xfrm>
            <a:off x="642257" y="1825625"/>
            <a:ext cx="6662057" cy="4351338"/>
          </a:xfrm>
        </p:spPr>
        <p:txBody>
          <a:bodyPr>
            <a:normAutofit/>
          </a:bodyPr>
          <a:lstStyle/>
          <a:p>
            <a:r>
              <a:rPr lang="en-AU" b="1" dirty="0">
                <a:solidFill>
                  <a:srgbClr val="FFFF00"/>
                </a:solidFill>
              </a:rPr>
              <a:t>Watch 5.1.1.3 – Microwave Oven – Accidental Inventions (6 min)</a:t>
            </a:r>
          </a:p>
        </p:txBody>
      </p:sp>
      <p:pic>
        <p:nvPicPr>
          <p:cNvPr id="6" name="Picture 5" descr="A person wearing glasses and a suit&#10;&#10;Description automatically generated">
            <a:extLst>
              <a:ext uri="{FF2B5EF4-FFF2-40B4-BE49-F238E27FC236}">
                <a16:creationId xmlns:a16="http://schemas.microsoft.com/office/drawing/2014/main" id="{C22C26A2-70F7-26DC-0E72-668161E8D651}"/>
              </a:ext>
            </a:extLst>
          </p:cNvPr>
          <p:cNvPicPr>
            <a:picLocks noChangeAspect="1"/>
          </p:cNvPicPr>
          <p:nvPr/>
        </p:nvPicPr>
        <p:blipFill>
          <a:blip r:embed="rId3">
            <a:extLst>
              <a:ext uri="{28A0092B-C50C-407E-A947-70E740481C1C}">
                <a14:useLocalDpi xmlns:a14="http://schemas.microsoft.com/office/drawing/2010/main" val="0"/>
              </a:ext>
            </a:extLst>
          </a:blip>
          <a:srcRect r="-1" b="11578"/>
          <a:stretch/>
        </p:blipFill>
        <p:spPr>
          <a:xfrm>
            <a:off x="7848600" y="10"/>
            <a:ext cx="4343400" cy="6857990"/>
          </a:xfrm>
          <a:prstGeom prst="rect">
            <a:avLst/>
          </a:prstGeom>
        </p:spPr>
      </p:pic>
    </p:spTree>
    <p:extLst>
      <p:ext uri="{BB962C8B-B14F-4D97-AF65-F5344CB8AC3E}">
        <p14:creationId xmlns:p14="http://schemas.microsoft.com/office/powerpoint/2010/main" val="415605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B95AF-578E-12EE-8869-862B1EA70E27}"/>
              </a:ext>
            </a:extLst>
          </p:cNvPr>
          <p:cNvSpPr>
            <a:spLocks noGrp="1"/>
          </p:cNvSpPr>
          <p:nvPr>
            <p:ph type="title"/>
          </p:nvPr>
        </p:nvSpPr>
        <p:spPr>
          <a:xfrm>
            <a:off x="838200" y="365125"/>
            <a:ext cx="10515600" cy="1325563"/>
          </a:xfrm>
        </p:spPr>
        <p:txBody>
          <a:bodyPr>
            <a:normAutofit/>
          </a:bodyPr>
          <a:lstStyle/>
          <a:p>
            <a:r>
              <a:rPr lang="en-AU" dirty="0"/>
              <a:t>5.1.1.3 – Spencer</a:t>
            </a:r>
          </a:p>
        </p:txBody>
      </p:sp>
      <p:sp>
        <p:nvSpPr>
          <p:cNvPr id="3" name="Content Placeholder 2">
            <a:extLst>
              <a:ext uri="{FF2B5EF4-FFF2-40B4-BE49-F238E27FC236}">
                <a16:creationId xmlns:a16="http://schemas.microsoft.com/office/drawing/2014/main" id="{02C5F012-0DDD-D4BA-9E28-B15F90341535}"/>
              </a:ext>
            </a:extLst>
          </p:cNvPr>
          <p:cNvSpPr>
            <a:spLocks noGrp="1"/>
          </p:cNvSpPr>
          <p:nvPr>
            <p:ph idx="1"/>
          </p:nvPr>
        </p:nvSpPr>
        <p:spPr>
          <a:xfrm>
            <a:off x="1120000" y="1825625"/>
            <a:ext cx="6358486" cy="4351338"/>
          </a:xfrm>
        </p:spPr>
        <p:txBody>
          <a:bodyPr>
            <a:normAutofit/>
          </a:bodyPr>
          <a:lstStyle/>
          <a:p>
            <a:pPr marL="514350" lvl="0" indent="-514350" rtl="0">
              <a:spcBef>
                <a:spcPts val="1400"/>
              </a:spcBef>
              <a:spcAft>
                <a:spcPts val="0"/>
              </a:spcAft>
              <a:buSzPts val="2000"/>
              <a:buFont typeface="+mj-lt"/>
              <a:buAutoNum type="arabicPeriod"/>
            </a:pPr>
            <a:r>
              <a:rPr lang="en-GB" dirty="0"/>
              <a:t>What factors led to the discovery of microwave oven?</a:t>
            </a:r>
          </a:p>
          <a:p>
            <a:pPr marL="514350" lvl="0" indent="-514350" rtl="0">
              <a:spcBef>
                <a:spcPts val="1400"/>
              </a:spcBef>
              <a:spcAft>
                <a:spcPts val="0"/>
              </a:spcAft>
              <a:buSzPts val="2000"/>
              <a:buFont typeface="+mj-lt"/>
              <a:buAutoNum type="arabicPeriod"/>
            </a:pPr>
            <a:endParaRPr lang="en-GB" dirty="0"/>
          </a:p>
          <a:p>
            <a:pPr marL="514350" lvl="0" indent="-514350" rtl="0">
              <a:spcBef>
                <a:spcPts val="1400"/>
              </a:spcBef>
              <a:spcAft>
                <a:spcPts val="0"/>
              </a:spcAft>
              <a:buSzPts val="2000"/>
              <a:buFont typeface="+mj-lt"/>
              <a:buAutoNum type="arabicPeriod"/>
            </a:pPr>
            <a:r>
              <a:rPr lang="en-GB" dirty="0"/>
              <a:t>What experiments were conducted to draw a valid conclusion from initial observations mentioned above?</a:t>
            </a:r>
          </a:p>
          <a:p>
            <a:pPr marL="514350" lvl="0" indent="-514350" rtl="0">
              <a:spcBef>
                <a:spcPts val="1400"/>
              </a:spcBef>
              <a:spcAft>
                <a:spcPts val="0"/>
              </a:spcAft>
              <a:buSzPts val="2000"/>
              <a:buFont typeface="+mj-lt"/>
              <a:buAutoNum type="arabicPeriod"/>
            </a:pPr>
            <a:endParaRPr lang="en-GB" dirty="0"/>
          </a:p>
          <a:p>
            <a:pPr marL="514350" lvl="0" indent="-514350" rtl="0">
              <a:spcBef>
                <a:spcPts val="1400"/>
              </a:spcBef>
              <a:spcAft>
                <a:spcPts val="0"/>
              </a:spcAft>
              <a:buSzPts val="2000"/>
              <a:buFont typeface="+mj-lt"/>
              <a:buAutoNum type="arabicPeriod"/>
            </a:pPr>
            <a:r>
              <a:rPr lang="en-GB" dirty="0"/>
              <a:t>What new technologies and ideas came about after this investigation?</a:t>
            </a:r>
          </a:p>
        </p:txBody>
      </p:sp>
      <p:pic>
        <p:nvPicPr>
          <p:cNvPr id="5" name="Picture 4" descr="A group of speech bubbles with letters&#10;&#10;Description automatically generated">
            <a:extLst>
              <a:ext uri="{FF2B5EF4-FFF2-40B4-BE49-F238E27FC236}">
                <a16:creationId xmlns:a16="http://schemas.microsoft.com/office/drawing/2014/main" id="{96964700-3645-C126-6D49-3256C24951E2}"/>
              </a:ext>
            </a:extLst>
          </p:cNvPr>
          <p:cNvPicPr>
            <a:picLocks noChangeAspect="1"/>
          </p:cNvPicPr>
          <p:nvPr/>
        </p:nvPicPr>
        <p:blipFill>
          <a:blip r:embed="rId3">
            <a:extLst>
              <a:ext uri="{28A0092B-C50C-407E-A947-70E740481C1C}">
                <a14:useLocalDpi xmlns:a14="http://schemas.microsoft.com/office/drawing/2010/main" val="0"/>
              </a:ext>
            </a:extLst>
          </a:blip>
          <a:srcRect r="1298" b="6"/>
          <a:stretch/>
        </p:blipFill>
        <p:spPr>
          <a:xfrm>
            <a:off x="7922922" y="1924505"/>
            <a:ext cx="3354676" cy="3398611"/>
          </a:xfrm>
          <a:prstGeom prst="rect">
            <a:avLst/>
          </a:prstGeom>
        </p:spPr>
      </p:pic>
    </p:spTree>
    <p:extLst>
      <p:ext uri="{BB962C8B-B14F-4D97-AF65-F5344CB8AC3E}">
        <p14:creationId xmlns:p14="http://schemas.microsoft.com/office/powerpoint/2010/main" val="3115657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A079BE1-ED93-4445-AD4A-0D6710970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3F6C79BF-A4E0-4CC8-952B-C736485CA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12192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B6F1F-2A58-4B67-9758-B74F0B1C1588}"/>
              </a:ext>
            </a:extLst>
          </p:cNvPr>
          <p:cNvSpPr>
            <a:spLocks noGrp="1"/>
          </p:cNvSpPr>
          <p:nvPr>
            <p:ph type="title"/>
          </p:nvPr>
        </p:nvSpPr>
        <p:spPr>
          <a:xfrm>
            <a:off x="643467" y="4824690"/>
            <a:ext cx="3724138" cy="1395140"/>
          </a:xfrm>
        </p:spPr>
        <p:txBody>
          <a:bodyPr anchor="ctr">
            <a:normAutofit/>
          </a:bodyPr>
          <a:lstStyle/>
          <a:p>
            <a:pPr algn="r"/>
            <a:r>
              <a:rPr lang="en-AU" sz="3200" dirty="0">
                <a:solidFill>
                  <a:schemeClr val="tx1"/>
                </a:solidFill>
              </a:rPr>
              <a:t>5.1.1.3 – Microwaves &amp; the Speed of Light</a:t>
            </a:r>
          </a:p>
        </p:txBody>
      </p:sp>
      <p:pic>
        <p:nvPicPr>
          <p:cNvPr id="5" name="Picture 4" descr="A microwave with a screen showing a wave&#10;&#10;Description automatically generated">
            <a:extLst>
              <a:ext uri="{FF2B5EF4-FFF2-40B4-BE49-F238E27FC236}">
                <a16:creationId xmlns:a16="http://schemas.microsoft.com/office/drawing/2014/main" id="{99420463-2547-6F45-A074-115B581E70B4}"/>
              </a:ext>
            </a:extLst>
          </p:cNvPr>
          <p:cNvPicPr>
            <a:picLocks noChangeAspect="1"/>
          </p:cNvPicPr>
          <p:nvPr/>
        </p:nvPicPr>
        <p:blipFill>
          <a:blip r:embed="rId3"/>
          <a:stretch>
            <a:fillRect/>
          </a:stretch>
        </p:blipFill>
        <p:spPr>
          <a:xfrm>
            <a:off x="2668941" y="643467"/>
            <a:ext cx="6854117" cy="3598411"/>
          </a:xfrm>
          <a:prstGeom prst="rect">
            <a:avLst/>
          </a:prstGeom>
        </p:spPr>
      </p:pic>
      <p:sp>
        <p:nvSpPr>
          <p:cNvPr id="3" name="Content Placeholder 2">
            <a:extLst>
              <a:ext uri="{FF2B5EF4-FFF2-40B4-BE49-F238E27FC236}">
                <a16:creationId xmlns:a16="http://schemas.microsoft.com/office/drawing/2014/main" id="{F9D60D53-64EE-AC8D-71C9-89C45A02F6E1}"/>
              </a:ext>
            </a:extLst>
          </p:cNvPr>
          <p:cNvSpPr>
            <a:spLocks noGrp="1"/>
          </p:cNvSpPr>
          <p:nvPr>
            <p:ph idx="1"/>
          </p:nvPr>
        </p:nvSpPr>
        <p:spPr>
          <a:xfrm>
            <a:off x="4654295" y="4824689"/>
            <a:ext cx="6894237" cy="1425504"/>
          </a:xfrm>
        </p:spPr>
        <p:txBody>
          <a:bodyPr anchor="ctr">
            <a:normAutofit/>
          </a:bodyPr>
          <a:lstStyle/>
          <a:p>
            <a:pPr marL="0" indent="0">
              <a:buNone/>
            </a:pPr>
            <a:r>
              <a:rPr lang="en-AU" sz="2400" b="1" dirty="0">
                <a:solidFill>
                  <a:srgbClr val="FFFF00"/>
                </a:solidFill>
              </a:rPr>
              <a:t>Watch </a:t>
            </a:r>
            <a:r>
              <a:rPr lang="en-GB" sz="2400" b="1" dirty="0">
                <a:solidFill>
                  <a:srgbClr val="FFFF00"/>
                </a:solidFill>
              </a:rPr>
              <a:t>5.1.1.3 – How To Calculate The Speed Of Light With Your Microwave (4 min, </a:t>
            </a:r>
            <a:r>
              <a:rPr lang="en-GB" sz="2400" i="1" dirty="0">
                <a:solidFill>
                  <a:srgbClr val="FF0000"/>
                </a:solidFill>
              </a:rPr>
              <a:t>but stop @ 2:45 to avoid spoilers</a:t>
            </a:r>
            <a:r>
              <a:rPr lang="en-GB" sz="2400" b="1" dirty="0">
                <a:solidFill>
                  <a:srgbClr val="FFFF00"/>
                </a:solidFill>
              </a:rPr>
              <a:t>)</a:t>
            </a:r>
          </a:p>
        </p:txBody>
      </p:sp>
    </p:spTree>
    <p:extLst>
      <p:ext uri="{BB962C8B-B14F-4D97-AF65-F5344CB8AC3E}">
        <p14:creationId xmlns:p14="http://schemas.microsoft.com/office/powerpoint/2010/main" val="4225777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87E61-39D5-A9C1-1B7E-3185493AB6E6}"/>
              </a:ext>
            </a:extLst>
          </p:cNvPr>
          <p:cNvSpPr>
            <a:spLocks noGrp="1"/>
          </p:cNvSpPr>
          <p:nvPr>
            <p:ph type="title"/>
          </p:nvPr>
        </p:nvSpPr>
        <p:spPr>
          <a:xfrm>
            <a:off x="407774" y="365125"/>
            <a:ext cx="9465276" cy="1325563"/>
          </a:xfrm>
        </p:spPr>
        <p:txBody>
          <a:bodyPr>
            <a:noAutofit/>
          </a:bodyPr>
          <a:lstStyle/>
          <a:p>
            <a:r>
              <a:rPr lang="en-AU" sz="4000" dirty="0">
                <a:solidFill>
                  <a:schemeClr val="tx1"/>
                </a:solidFill>
              </a:rPr>
              <a:t>5.1.1.3 – Microwaves &amp; the Speed of Light</a:t>
            </a:r>
            <a:endParaRPr lang="en-AU" sz="4000" dirty="0"/>
          </a:p>
        </p:txBody>
      </p:sp>
      <p:sp>
        <p:nvSpPr>
          <p:cNvPr id="3" name="Content Placeholder 2">
            <a:extLst>
              <a:ext uri="{FF2B5EF4-FFF2-40B4-BE49-F238E27FC236}">
                <a16:creationId xmlns:a16="http://schemas.microsoft.com/office/drawing/2014/main" id="{434F74BB-663F-A1CB-5B34-E936FCF193C7}"/>
              </a:ext>
            </a:extLst>
          </p:cNvPr>
          <p:cNvSpPr>
            <a:spLocks noGrp="1"/>
          </p:cNvSpPr>
          <p:nvPr>
            <p:ph idx="1"/>
          </p:nvPr>
        </p:nvSpPr>
        <p:spPr>
          <a:xfrm>
            <a:off x="407773" y="1861751"/>
            <a:ext cx="11232292" cy="4823254"/>
          </a:xfrm>
        </p:spPr>
        <p:txBody>
          <a:bodyPr>
            <a:normAutofit fontScale="92500" lnSpcReduction="10000"/>
          </a:bodyPr>
          <a:lstStyle/>
          <a:p>
            <a:r>
              <a:rPr lang="en-AU" sz="3200" dirty="0"/>
              <a:t>Use the previous video to support you in </a:t>
            </a:r>
            <a:r>
              <a:rPr lang="en-AU" sz="3200" b="1" dirty="0"/>
              <a:t>writing a full method for calculating the speed of light using a microwave</a:t>
            </a:r>
            <a:r>
              <a:rPr lang="en-AU" sz="3200" dirty="0"/>
              <a:t>.</a:t>
            </a:r>
          </a:p>
          <a:p>
            <a:endParaRPr lang="en-AU" sz="3200" dirty="0"/>
          </a:p>
          <a:p>
            <a:r>
              <a:rPr lang="en-AU" sz="3200" dirty="0"/>
              <a:t>Include:</a:t>
            </a:r>
          </a:p>
          <a:p>
            <a:pPr lvl="1"/>
            <a:r>
              <a:rPr lang="en-AU" sz="2800" dirty="0"/>
              <a:t>Aim 			(To investigate…; To calculate…; To …)</a:t>
            </a:r>
          </a:p>
          <a:p>
            <a:pPr lvl="1"/>
            <a:r>
              <a:rPr lang="en-AU" sz="2800" dirty="0"/>
              <a:t>Hypothesis 		(If _______, then _______, because _________)</a:t>
            </a:r>
          </a:p>
          <a:p>
            <a:pPr lvl="1"/>
            <a:r>
              <a:rPr lang="en-AU" sz="2800" dirty="0"/>
              <a:t>Variables 		(independent, dependent, controlled [minimum 3])</a:t>
            </a:r>
          </a:p>
          <a:p>
            <a:pPr lvl="1"/>
            <a:r>
              <a:rPr lang="en-AU" sz="2800" dirty="0"/>
              <a:t>Materials 		(dot points, diagrams, amounts, sizes)</a:t>
            </a:r>
          </a:p>
          <a:p>
            <a:pPr lvl="1"/>
            <a:r>
              <a:rPr lang="en-AU" sz="2800" dirty="0"/>
              <a:t>Method 		(dot points, chronological order)</a:t>
            </a:r>
          </a:p>
          <a:p>
            <a:pPr lvl="1"/>
            <a:r>
              <a:rPr lang="en-AU" sz="2800" dirty="0"/>
              <a:t>Risk Assessment 	(RIP table)</a:t>
            </a:r>
          </a:p>
          <a:p>
            <a:pPr lvl="1"/>
            <a:r>
              <a:rPr lang="en-AU" sz="2800" dirty="0"/>
              <a:t>Results			(table ready for data entry)</a:t>
            </a:r>
          </a:p>
        </p:txBody>
      </p:sp>
      <p:pic>
        <p:nvPicPr>
          <p:cNvPr id="5" name="Picture 4" descr="A hand holding a pen and writing on a piece of paper&#10;&#10;Description automatically generated">
            <a:extLst>
              <a:ext uri="{FF2B5EF4-FFF2-40B4-BE49-F238E27FC236}">
                <a16:creationId xmlns:a16="http://schemas.microsoft.com/office/drawing/2014/main" id="{AFA9D77F-10B1-0CD9-5375-C42AA2792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0248" y="0"/>
            <a:ext cx="1861751" cy="1861751"/>
          </a:xfrm>
          <a:prstGeom prst="rect">
            <a:avLst/>
          </a:prstGeom>
        </p:spPr>
      </p:pic>
    </p:spTree>
    <p:extLst>
      <p:ext uri="{BB962C8B-B14F-4D97-AF65-F5344CB8AC3E}">
        <p14:creationId xmlns:p14="http://schemas.microsoft.com/office/powerpoint/2010/main" val="4023822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B0551-D7E3-B6DE-A6D0-F3EE91F41C8A}"/>
              </a:ext>
            </a:extLst>
          </p:cNvPr>
          <p:cNvSpPr>
            <a:spLocks noGrp="1"/>
          </p:cNvSpPr>
          <p:nvPr>
            <p:ph type="title"/>
          </p:nvPr>
        </p:nvSpPr>
        <p:spPr>
          <a:xfrm>
            <a:off x="838201" y="365125"/>
            <a:ext cx="3435625" cy="1325563"/>
          </a:xfrm>
        </p:spPr>
        <p:txBody>
          <a:bodyPr>
            <a:normAutofit/>
          </a:bodyPr>
          <a:lstStyle/>
          <a:p>
            <a:r>
              <a:rPr lang="en-AU" sz="4000" dirty="0">
                <a:gradFill flip="none" rotWithShape="1">
                  <a:gsLst>
                    <a:gs pos="28000">
                      <a:srgbClr val="EDEDED"/>
                    </a:gs>
                    <a:gs pos="0">
                      <a:srgbClr val="BFBFBF"/>
                    </a:gs>
                    <a:gs pos="100000">
                      <a:srgbClr val="FFFFFF"/>
                    </a:gs>
                  </a:gsLst>
                  <a:lin ang="4800000" scaled="0"/>
                  <a:tileRect/>
                </a:gradFill>
              </a:rPr>
              <a:t>5.1.1.3 &amp; 5.1.4</a:t>
            </a:r>
          </a:p>
        </p:txBody>
      </p:sp>
      <p:sp>
        <p:nvSpPr>
          <p:cNvPr id="3" name="Content Placeholder 2">
            <a:extLst>
              <a:ext uri="{FF2B5EF4-FFF2-40B4-BE49-F238E27FC236}">
                <a16:creationId xmlns:a16="http://schemas.microsoft.com/office/drawing/2014/main" id="{A2569E8D-E8B6-A475-A58A-23BE577984B3}"/>
              </a:ext>
            </a:extLst>
          </p:cNvPr>
          <p:cNvSpPr>
            <a:spLocks noGrp="1"/>
          </p:cNvSpPr>
          <p:nvPr>
            <p:ph idx="1"/>
          </p:nvPr>
        </p:nvSpPr>
        <p:spPr>
          <a:xfrm>
            <a:off x="666974" y="1825625"/>
            <a:ext cx="3606853" cy="4351338"/>
          </a:xfrm>
        </p:spPr>
        <p:txBody>
          <a:bodyPr anchor="ctr">
            <a:normAutofit/>
          </a:bodyPr>
          <a:lstStyle/>
          <a:p>
            <a:r>
              <a:rPr lang="en-US" sz="2400" dirty="0">
                <a:gradFill>
                  <a:gsLst>
                    <a:gs pos="34000">
                      <a:srgbClr val="EDEDED"/>
                    </a:gs>
                    <a:gs pos="0">
                      <a:srgbClr val="BFBFBF"/>
                    </a:gs>
                    <a:gs pos="100000">
                      <a:srgbClr val="FFFFFF"/>
                    </a:gs>
                  </a:gsLst>
                  <a:lin ang="4800000" scaled="0"/>
                </a:gradFill>
              </a:rPr>
              <a:t>This is a past paper question from the 2021 HSC</a:t>
            </a:r>
          </a:p>
          <a:p>
            <a:endParaRPr lang="en-US" sz="2400" dirty="0">
              <a:gradFill>
                <a:gsLst>
                  <a:gs pos="34000">
                    <a:srgbClr val="EDEDED"/>
                  </a:gs>
                  <a:gs pos="0">
                    <a:srgbClr val="BFBFBF"/>
                  </a:gs>
                  <a:gs pos="100000">
                    <a:srgbClr val="FFFFFF"/>
                  </a:gs>
                </a:gsLst>
                <a:lin ang="4800000" scaled="0"/>
              </a:gradFill>
            </a:endParaRPr>
          </a:p>
          <a:p>
            <a:r>
              <a:rPr lang="en-US" sz="2400" dirty="0">
                <a:gradFill>
                  <a:gsLst>
                    <a:gs pos="34000">
                      <a:srgbClr val="EDEDED"/>
                    </a:gs>
                    <a:gs pos="0">
                      <a:srgbClr val="BFBFBF"/>
                    </a:gs>
                    <a:gs pos="100000">
                      <a:srgbClr val="FFFFFF"/>
                    </a:gs>
                  </a:gsLst>
                  <a:lin ang="4800000" scaled="0"/>
                </a:gradFill>
              </a:rPr>
              <a:t>Use your knowledge of Percy Spencer’s investigation to answer this question.</a:t>
            </a:r>
          </a:p>
        </p:txBody>
      </p:sp>
      <p:pic>
        <p:nvPicPr>
          <p:cNvPr id="5" name="Picture 4">
            <a:extLst>
              <a:ext uri="{FF2B5EF4-FFF2-40B4-BE49-F238E27FC236}">
                <a16:creationId xmlns:a16="http://schemas.microsoft.com/office/drawing/2014/main" id="{F6DD5DE1-10B4-C23B-30DB-DD9F94C3F543}"/>
              </a:ext>
            </a:extLst>
          </p:cNvPr>
          <p:cNvPicPr>
            <a:picLocks noChangeAspect="1"/>
          </p:cNvPicPr>
          <p:nvPr/>
        </p:nvPicPr>
        <p:blipFill>
          <a:blip r:embed="rId3"/>
          <a:stretch>
            <a:fillRect/>
          </a:stretch>
        </p:blipFill>
        <p:spPr>
          <a:xfrm>
            <a:off x="5274539" y="997923"/>
            <a:ext cx="6314487" cy="4862153"/>
          </a:xfrm>
          <a:prstGeom prst="rect">
            <a:avLst/>
          </a:prstGeom>
        </p:spPr>
      </p:pic>
    </p:spTree>
    <p:extLst>
      <p:ext uri="{BB962C8B-B14F-4D97-AF65-F5344CB8AC3E}">
        <p14:creationId xmlns:p14="http://schemas.microsoft.com/office/powerpoint/2010/main" val="212325040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01DE6-1518-0D59-B2D5-16BFA96B3FB6}"/>
              </a:ext>
            </a:extLst>
          </p:cNvPr>
          <p:cNvSpPr>
            <a:spLocks noGrp="1"/>
          </p:cNvSpPr>
          <p:nvPr>
            <p:ph type="title"/>
          </p:nvPr>
        </p:nvSpPr>
        <p:spPr/>
        <p:txBody>
          <a:bodyPr/>
          <a:lstStyle/>
          <a:p>
            <a:r>
              <a:rPr lang="en-AU" dirty="0"/>
              <a:t>5.1.1</a:t>
            </a:r>
          </a:p>
        </p:txBody>
      </p:sp>
      <p:sp>
        <p:nvSpPr>
          <p:cNvPr id="3" name="Content Placeholder 2">
            <a:extLst>
              <a:ext uri="{FF2B5EF4-FFF2-40B4-BE49-F238E27FC236}">
                <a16:creationId xmlns:a16="http://schemas.microsoft.com/office/drawing/2014/main" id="{469D0B83-4B5B-DDA8-D769-80D9CB3516D7}"/>
              </a:ext>
            </a:extLst>
          </p:cNvPr>
          <p:cNvSpPr>
            <a:spLocks noGrp="1"/>
          </p:cNvSpPr>
          <p:nvPr>
            <p:ph idx="1"/>
          </p:nvPr>
        </p:nvSpPr>
        <p:spPr/>
        <p:txBody>
          <a:bodyPr>
            <a:normAutofit/>
          </a:bodyPr>
          <a:lstStyle/>
          <a:p>
            <a:pPr marL="0" indent="0">
              <a:buNone/>
            </a:pPr>
            <a:r>
              <a:rPr lang="en-GB" dirty="0"/>
              <a:t>5.1.1	research the factors that led scientists to investigate the 	following, including but not limited to:</a:t>
            </a:r>
          </a:p>
          <a:p>
            <a:pPr marL="0" indent="0">
              <a:buNone/>
            </a:pPr>
            <a:endParaRPr lang="en-GB" dirty="0"/>
          </a:p>
          <a:p>
            <a:pPr marL="0" indent="0">
              <a:buNone/>
            </a:pPr>
            <a:r>
              <a:rPr lang="en-GB" dirty="0"/>
              <a:t>	5.1.1.1	peptic ulcers (Marshall and Warren)</a:t>
            </a:r>
          </a:p>
          <a:p>
            <a:pPr marL="0" indent="0">
              <a:buNone/>
            </a:pPr>
            <a:r>
              <a:rPr lang="en-GB" dirty="0"/>
              <a:t>	5.1.1.2	plant growth (Von </a:t>
            </a:r>
            <a:r>
              <a:rPr lang="en-GB" dirty="0" err="1"/>
              <a:t>Helmont</a:t>
            </a:r>
            <a:r>
              <a:rPr lang="en-GB" dirty="0"/>
              <a:t>)</a:t>
            </a:r>
          </a:p>
          <a:p>
            <a:pPr marL="0" indent="0">
              <a:buNone/>
            </a:pPr>
            <a:r>
              <a:rPr lang="en-GB" dirty="0"/>
              <a:t>	5.1.1.3	microwaves (Spencer)</a:t>
            </a:r>
            <a:endParaRPr lang="en-AU" dirty="0"/>
          </a:p>
        </p:txBody>
      </p:sp>
    </p:spTree>
    <p:extLst>
      <p:ext uri="{BB962C8B-B14F-4D97-AF65-F5344CB8AC3E}">
        <p14:creationId xmlns:p14="http://schemas.microsoft.com/office/powerpoint/2010/main" val="2790245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AC6E-E51B-9EEC-78C0-A25967D2A7FF}"/>
              </a:ext>
            </a:extLst>
          </p:cNvPr>
          <p:cNvSpPr>
            <a:spLocks noGrp="1"/>
          </p:cNvSpPr>
          <p:nvPr>
            <p:ph type="title"/>
          </p:nvPr>
        </p:nvSpPr>
        <p:spPr/>
        <p:txBody>
          <a:bodyPr/>
          <a:lstStyle/>
          <a:p>
            <a:r>
              <a:rPr lang="en-AU" dirty="0"/>
              <a:t>5.2</a:t>
            </a:r>
          </a:p>
        </p:txBody>
      </p:sp>
      <p:sp>
        <p:nvSpPr>
          <p:cNvPr id="3" name="Content Placeholder 2">
            <a:extLst>
              <a:ext uri="{FF2B5EF4-FFF2-40B4-BE49-F238E27FC236}">
                <a16:creationId xmlns:a16="http://schemas.microsoft.com/office/drawing/2014/main" id="{9F6C13F5-1810-4B27-CA11-4211781DBEEC}"/>
              </a:ext>
            </a:extLst>
          </p:cNvPr>
          <p:cNvSpPr>
            <a:spLocks noGrp="1"/>
          </p:cNvSpPr>
          <p:nvPr>
            <p:ph idx="1"/>
          </p:nvPr>
        </p:nvSpPr>
        <p:spPr/>
        <p:txBody>
          <a:bodyPr numCol="2">
            <a:normAutofit lnSpcReduction="10000"/>
          </a:bodyPr>
          <a:lstStyle/>
          <a:p>
            <a:pPr marL="0" indent="0">
              <a:lnSpc>
                <a:spcPct val="120000"/>
              </a:lnSpc>
              <a:spcBef>
                <a:spcPts val="0"/>
              </a:spcBef>
              <a:buNone/>
            </a:pPr>
            <a:r>
              <a:rPr lang="en-AU" sz="1600" b="1" kern="100" dirty="0">
                <a:effectLst/>
                <a:latin typeface="Aptos" panose="020B0004020202020204" pitchFamily="34" charset="0"/>
                <a:ea typeface="Times New Roman" panose="02020603050405020304" pitchFamily="18" charset="0"/>
                <a:cs typeface="Cordia New" panose="020B0304020202020204" pitchFamily="34" charset="-34"/>
              </a:rPr>
              <a:t>5.2: What type of methodology best suits a scientific investigation?</a:t>
            </a:r>
            <a:br>
              <a:rPr lang="en-AU" sz="1600" b="1" kern="100" dirty="0">
                <a:effectLst/>
                <a:latin typeface="Aptos" panose="020B0004020202020204" pitchFamily="34" charset="0"/>
                <a:ea typeface="Times New Roman" panose="02020603050405020304" pitchFamily="18" charset="0"/>
                <a:cs typeface="Cordia New" panose="020B0304020202020204" pitchFamily="34" charset="-34"/>
              </a:rPr>
            </a:br>
            <a:endParaRPr lang="en-AU" sz="1600" kern="100" dirty="0">
              <a:effectLst/>
              <a:latin typeface="Aptos" panose="020B0004020202020204" pitchFamily="34" charset="0"/>
              <a:ea typeface="DengXian" panose="02010600030101010101" pitchFamily="2" charset="-122"/>
              <a:cs typeface="Cordia New" panose="020B0304020202020204" pitchFamily="34" charset="-34"/>
            </a:endParaRPr>
          </a:p>
          <a:p>
            <a:pPr marL="342900" lvl="0" indent="-342900">
              <a:lnSpc>
                <a:spcPct val="120000"/>
              </a:lnSpc>
              <a:spcBef>
                <a:spcPts val="0"/>
              </a:spcBef>
              <a:buFont typeface="Symbol" panose="05050102010706020507" pitchFamily="18" charset="2"/>
              <a:buChar char=""/>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using examples, evaluate the objectives and data collected in an investigation by a recognised scientist or team of scientists, including but not limited to: </a:t>
            </a:r>
          </a:p>
          <a:p>
            <a:pPr marL="742950" lvl="1" indent="-285750">
              <a:lnSpc>
                <a:spcPct val="120000"/>
              </a:lnSpc>
              <a:spcBef>
                <a:spcPts val="0"/>
              </a:spcBef>
              <a:buFont typeface="Courier New" panose="02070309020205020404" pitchFamily="49" charset="0"/>
              <a:buChar char="o"/>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Marshall and Warren and peptic ulcers</a:t>
            </a:r>
          </a:p>
          <a:p>
            <a:pPr marL="742950" lvl="1" indent="-285750">
              <a:lnSpc>
                <a:spcPct val="120000"/>
              </a:lnSpc>
              <a:spcBef>
                <a:spcPts val="0"/>
              </a:spcBef>
              <a:buFont typeface="Courier New" panose="02070309020205020404" pitchFamily="49" charset="0"/>
              <a:buChar char="o"/>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Eratosthenes and Earth’s circumference</a:t>
            </a:r>
          </a:p>
          <a:p>
            <a:pPr marL="742950" lvl="1" indent="-285750">
              <a:lnSpc>
                <a:spcPct val="120000"/>
              </a:lnSpc>
              <a:spcBef>
                <a:spcPts val="0"/>
              </a:spcBef>
              <a:buFont typeface="Courier New" panose="02070309020205020404" pitchFamily="49" charset="0"/>
              <a:buChar char="o"/>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Doppler and the Doppler effect</a:t>
            </a:r>
          </a:p>
          <a:p>
            <a:pPr marL="742950" lvl="1" indent="-285750">
              <a:lnSpc>
                <a:spcPct val="120000"/>
              </a:lnSpc>
              <a:spcBef>
                <a:spcPts val="0"/>
              </a:spcBef>
              <a:buFont typeface="Courier New" panose="02070309020205020404" pitchFamily="49" charset="0"/>
              <a:buChar char="o"/>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Priestley’s experiments with oxygen</a:t>
            </a:r>
            <a:br>
              <a:rPr lang="en-AU" sz="1600" kern="100" dirty="0">
                <a:effectLst/>
                <a:latin typeface="Aptos" panose="020B0004020202020204" pitchFamily="34" charset="0"/>
                <a:ea typeface="DengXian" panose="02010600030101010101" pitchFamily="2" charset="-122"/>
                <a:cs typeface="Cordia New" panose="020B0304020202020204" pitchFamily="34" charset="-34"/>
              </a:rPr>
            </a:br>
            <a:endParaRPr lang="en-AU" sz="1600" kern="100" dirty="0">
              <a:effectLst/>
              <a:latin typeface="Aptos" panose="020B0004020202020204" pitchFamily="34" charset="0"/>
              <a:ea typeface="DengXian" panose="02010600030101010101" pitchFamily="2" charset="-122"/>
              <a:cs typeface="Cordia New" panose="020B0304020202020204" pitchFamily="34" charset="-34"/>
            </a:endParaRPr>
          </a:p>
          <a:p>
            <a:pPr marL="342900" lvl="0" indent="-342900">
              <a:lnSpc>
                <a:spcPct val="120000"/>
              </a:lnSpc>
              <a:spcBef>
                <a:spcPts val="0"/>
              </a:spcBef>
              <a:buFont typeface="Symbol" panose="05050102010706020507" pitchFamily="18" charset="2"/>
              <a:buChar char=""/>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evaluate the methodology of the scientific investigations above by: </a:t>
            </a:r>
          </a:p>
          <a:p>
            <a:pPr marL="742950" lvl="1" indent="-285750">
              <a:lnSpc>
                <a:spcPct val="120000"/>
              </a:lnSpc>
              <a:spcBef>
                <a:spcPts val="0"/>
              </a:spcBef>
              <a:buFont typeface="Courier New" panose="02070309020205020404" pitchFamily="49" charset="0"/>
              <a:buChar char="o"/>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justifying the method chosen based on the subject of the investigation and the context, for example: experimental testing, fieldwork, locating and using information sources, conducting surveys and using modelling and simulations</a:t>
            </a:r>
          </a:p>
          <a:p>
            <a:pPr marL="742950" lvl="1" indent="-285750">
              <a:lnSpc>
                <a:spcPct val="120000"/>
              </a:lnSpc>
              <a:spcBef>
                <a:spcPts val="0"/>
              </a:spcBef>
              <a:buFont typeface="Courier New" panose="02070309020205020404" pitchFamily="49" charset="0"/>
              <a:buChar char="o"/>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evaluating the relevance of the investigation by considering the peer-reviewed literature in the area of study </a:t>
            </a:r>
          </a:p>
          <a:p>
            <a:pPr marL="742950" lvl="1" indent="-285750">
              <a:lnSpc>
                <a:spcPct val="120000"/>
              </a:lnSpc>
              <a:spcBef>
                <a:spcPts val="0"/>
              </a:spcBef>
              <a:buFont typeface="Courier New" panose="02070309020205020404" pitchFamily="49" charset="0"/>
              <a:buChar char="o"/>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justifying the suitability of the type of data that is to be collected </a:t>
            </a:r>
            <a:br>
              <a:rPr lang="en-AU" sz="1600" kern="100" dirty="0">
                <a:effectLst/>
                <a:latin typeface="Aptos" panose="020B0004020202020204" pitchFamily="34" charset="0"/>
                <a:ea typeface="DengXian" panose="02010600030101010101" pitchFamily="2" charset="-122"/>
                <a:cs typeface="Cordia New" panose="020B0304020202020204" pitchFamily="34" charset="-34"/>
              </a:rPr>
            </a:br>
            <a:endParaRPr lang="en-AU" sz="1600" kern="100" dirty="0">
              <a:effectLst/>
              <a:latin typeface="Aptos" panose="020B0004020202020204" pitchFamily="34" charset="0"/>
              <a:ea typeface="DengXian" panose="02010600030101010101" pitchFamily="2" charset="-122"/>
              <a:cs typeface="Cordia New" panose="020B0304020202020204" pitchFamily="34" charset="-34"/>
            </a:endParaRPr>
          </a:p>
          <a:p>
            <a:pPr marL="342900" lvl="0" indent="-342900">
              <a:lnSpc>
                <a:spcPct val="120000"/>
              </a:lnSpc>
              <a:spcBef>
                <a:spcPts val="0"/>
              </a:spcBef>
              <a:buFont typeface="Symbol" panose="05050102010706020507" pitchFamily="18" charset="2"/>
              <a:buChar char=""/>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develop a method most appropriate to test a hypothesis following observation</a:t>
            </a:r>
            <a:br>
              <a:rPr lang="en-AU" sz="1600" kern="100" dirty="0">
                <a:effectLst/>
                <a:latin typeface="Aptos" panose="020B0004020202020204" pitchFamily="34" charset="0"/>
                <a:ea typeface="DengXian" panose="02010600030101010101" pitchFamily="2" charset="-122"/>
                <a:cs typeface="Cordia New" panose="020B0304020202020204" pitchFamily="34" charset="-34"/>
              </a:rPr>
            </a:br>
            <a:endParaRPr lang="en-AU" sz="1600" kern="100" dirty="0">
              <a:effectLst/>
              <a:latin typeface="Aptos" panose="020B0004020202020204" pitchFamily="34" charset="0"/>
              <a:ea typeface="DengXian" panose="02010600030101010101" pitchFamily="2" charset="-122"/>
              <a:cs typeface="Cordia New" panose="020B0304020202020204" pitchFamily="34" charset="-34"/>
            </a:endParaRPr>
          </a:p>
          <a:p>
            <a:pPr marL="342900" lvl="0" indent="-342900">
              <a:lnSpc>
                <a:spcPct val="120000"/>
              </a:lnSpc>
              <a:spcBef>
                <a:spcPts val="0"/>
              </a:spcBef>
              <a:buFont typeface="Symbol" panose="05050102010706020507" pitchFamily="18" charset="2"/>
              <a:buChar char=""/>
            </a:pPr>
            <a:r>
              <a:rPr lang="en-AU" sz="1600" kern="100" dirty="0">
                <a:effectLst/>
                <a:latin typeface="Aptos" panose="020B0004020202020204" pitchFamily="34" charset="0"/>
                <a:ea typeface="DengXian" panose="02010600030101010101" pitchFamily="2" charset="-122"/>
                <a:cs typeface="Cordia New" panose="020B0304020202020204" pitchFamily="34" charset="-34"/>
              </a:rPr>
              <a:t>justify the type of methodology used to test the hypothesis</a:t>
            </a:r>
          </a:p>
        </p:txBody>
      </p:sp>
    </p:spTree>
    <p:extLst>
      <p:ext uri="{BB962C8B-B14F-4D97-AF65-F5344CB8AC3E}">
        <p14:creationId xmlns:p14="http://schemas.microsoft.com/office/powerpoint/2010/main" val="4238848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group of men sitting around a table&#10;&#10;Description automatically generated">
            <a:extLst>
              <a:ext uri="{FF2B5EF4-FFF2-40B4-BE49-F238E27FC236}">
                <a16:creationId xmlns:a16="http://schemas.microsoft.com/office/drawing/2014/main" id="{639F44DF-ED1A-6A55-A150-8CF1144F8EF2}"/>
              </a:ext>
            </a:extLst>
          </p:cNvPr>
          <p:cNvPicPr>
            <a:picLocks noChangeAspect="1"/>
          </p:cNvPicPr>
          <p:nvPr/>
        </p:nvPicPr>
        <p:blipFill>
          <a:blip r:embed="rId3">
            <a:extLst>
              <a:ext uri="{28A0092B-C50C-407E-A947-70E740481C1C}">
                <a14:useLocalDpi xmlns:a14="http://schemas.microsoft.com/office/drawing/2010/main" val="0"/>
              </a:ext>
            </a:extLst>
          </a:blip>
          <a:srcRect l="24555" t="1" r="24555" b="1"/>
          <a:stretch/>
        </p:blipFill>
        <p:spPr>
          <a:xfrm>
            <a:off x="6096000" y="10"/>
            <a:ext cx="6096000" cy="6857990"/>
          </a:xfrm>
          <a:prstGeom prst="rect">
            <a:avLst/>
          </a:prstGeom>
        </p:spPr>
      </p:pic>
      <p:sp useBgFill="1">
        <p:nvSpPr>
          <p:cNvPr id="15" name="Rectangle 14">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E0B096-0FAB-BF38-F1B5-4EA486464450}"/>
              </a:ext>
            </a:extLst>
          </p:cNvPr>
          <p:cNvSpPr>
            <a:spLocks noGrp="1"/>
          </p:cNvSpPr>
          <p:nvPr>
            <p:ph type="title"/>
          </p:nvPr>
        </p:nvSpPr>
        <p:spPr>
          <a:xfrm>
            <a:off x="838201" y="365125"/>
            <a:ext cx="4854676" cy="1325563"/>
          </a:xfrm>
        </p:spPr>
        <p:txBody>
          <a:bodyPr>
            <a:normAutofit/>
          </a:bodyPr>
          <a:lstStyle/>
          <a:p>
            <a:r>
              <a:rPr lang="en-AU" dirty="0"/>
              <a:t>5.2.1</a:t>
            </a:r>
          </a:p>
        </p:txBody>
      </p:sp>
      <p:sp>
        <p:nvSpPr>
          <p:cNvPr id="3" name="Content Placeholder 2">
            <a:extLst>
              <a:ext uri="{FF2B5EF4-FFF2-40B4-BE49-F238E27FC236}">
                <a16:creationId xmlns:a16="http://schemas.microsoft.com/office/drawing/2014/main" id="{02892349-D46F-DC4D-E81F-0E93E2F3353F}"/>
              </a:ext>
            </a:extLst>
          </p:cNvPr>
          <p:cNvSpPr>
            <a:spLocks noGrp="1"/>
          </p:cNvSpPr>
          <p:nvPr>
            <p:ph idx="1"/>
          </p:nvPr>
        </p:nvSpPr>
        <p:spPr>
          <a:xfrm>
            <a:off x="1120000" y="1825625"/>
            <a:ext cx="4572877" cy="4351338"/>
          </a:xfrm>
        </p:spPr>
        <p:txBody>
          <a:bodyPr>
            <a:normAutofit lnSpcReduction="10000"/>
          </a:bodyPr>
          <a:lstStyle/>
          <a:p>
            <a:pPr marL="0" lvl="0" indent="0">
              <a:spcBef>
                <a:spcPts val="0"/>
              </a:spcBef>
              <a:spcAft>
                <a:spcPts val="600"/>
              </a:spcAft>
              <a:buNone/>
            </a:pPr>
            <a:r>
              <a:rPr lang="en-AU" sz="2400" kern="100" dirty="0">
                <a:effectLst/>
                <a:latin typeface="Aptos" panose="020B0004020202020204" pitchFamily="34" charset="0"/>
                <a:ea typeface="DengXian" panose="02010600030101010101" pitchFamily="2" charset="-122"/>
                <a:cs typeface="Cordia New" panose="020B0304020202020204" pitchFamily="34" charset="-34"/>
              </a:rPr>
              <a:t>Using examples, </a:t>
            </a:r>
            <a:r>
              <a:rPr lang="en-AU" sz="2400" b="1" kern="100" dirty="0">
                <a:effectLst/>
                <a:latin typeface="Aptos" panose="020B0004020202020204" pitchFamily="34" charset="0"/>
                <a:ea typeface="DengXian" panose="02010600030101010101" pitchFamily="2" charset="-122"/>
                <a:cs typeface="Cordia New" panose="020B0304020202020204" pitchFamily="34" charset="-34"/>
              </a:rPr>
              <a:t>evaluate the objectives and data collected</a:t>
            </a:r>
            <a:r>
              <a:rPr lang="en-AU" sz="2400" kern="100" dirty="0">
                <a:effectLst/>
                <a:latin typeface="Aptos" panose="020B0004020202020204" pitchFamily="34" charset="0"/>
                <a:ea typeface="DengXian" panose="02010600030101010101" pitchFamily="2" charset="-122"/>
                <a:cs typeface="Cordia New" panose="020B0304020202020204" pitchFamily="34" charset="-34"/>
              </a:rPr>
              <a:t> in an investigation by a recognised scientist or team of scientists, including but not limited to: </a:t>
            </a:r>
          </a:p>
          <a:p>
            <a:pPr marL="0" lvl="0" indent="0">
              <a:spcBef>
                <a:spcPts val="0"/>
              </a:spcBef>
              <a:spcAft>
                <a:spcPts val="600"/>
              </a:spcAft>
              <a:buNone/>
            </a:pPr>
            <a:endParaRPr lang="en-AU" sz="2400" kern="100" dirty="0">
              <a:effectLst/>
              <a:latin typeface="Aptos" panose="020B0004020202020204" pitchFamily="34" charset="0"/>
              <a:ea typeface="DengXian" panose="02010600030101010101" pitchFamily="2" charset="-122"/>
              <a:cs typeface="Cordia New" panose="020B0304020202020204" pitchFamily="34" charset="-34"/>
            </a:endParaRPr>
          </a:p>
          <a:p>
            <a:pPr>
              <a:spcBef>
                <a:spcPts val="0"/>
              </a:spcBef>
              <a:spcAft>
                <a:spcPts val="600"/>
              </a:spcAft>
            </a:pPr>
            <a:r>
              <a:rPr lang="en-AU" sz="2400" kern="100" dirty="0">
                <a:effectLst/>
                <a:latin typeface="Aptos" panose="020B0004020202020204" pitchFamily="34" charset="0"/>
                <a:ea typeface="DengXian" panose="02010600030101010101" pitchFamily="2" charset="-122"/>
                <a:cs typeface="Cordia New" panose="020B0304020202020204" pitchFamily="34" charset="-34"/>
              </a:rPr>
              <a:t>Marshall and Warren and peptic ulcers</a:t>
            </a:r>
          </a:p>
          <a:p>
            <a:pPr>
              <a:spcBef>
                <a:spcPts val="0"/>
              </a:spcBef>
              <a:spcAft>
                <a:spcPts val="600"/>
              </a:spcAft>
            </a:pPr>
            <a:r>
              <a:rPr lang="en-AU" sz="2400" kern="100" dirty="0">
                <a:effectLst/>
                <a:latin typeface="Aptos" panose="020B0004020202020204" pitchFamily="34" charset="0"/>
                <a:ea typeface="DengXian" panose="02010600030101010101" pitchFamily="2" charset="-122"/>
                <a:cs typeface="Cordia New" panose="020B0304020202020204" pitchFamily="34" charset="-34"/>
              </a:rPr>
              <a:t>Eratosthenes and Earth’s circumference</a:t>
            </a:r>
          </a:p>
          <a:p>
            <a:pPr>
              <a:spcBef>
                <a:spcPts val="0"/>
              </a:spcBef>
              <a:spcAft>
                <a:spcPts val="600"/>
              </a:spcAft>
            </a:pPr>
            <a:r>
              <a:rPr lang="en-AU" sz="2400" kern="100" dirty="0">
                <a:effectLst/>
                <a:latin typeface="Aptos" panose="020B0004020202020204" pitchFamily="34" charset="0"/>
                <a:ea typeface="DengXian" panose="02010600030101010101" pitchFamily="2" charset="-122"/>
                <a:cs typeface="Cordia New" panose="020B0304020202020204" pitchFamily="34" charset="-34"/>
              </a:rPr>
              <a:t>Doppler and the Doppler effect</a:t>
            </a:r>
          </a:p>
          <a:p>
            <a:pPr>
              <a:spcBef>
                <a:spcPts val="0"/>
              </a:spcBef>
              <a:spcAft>
                <a:spcPts val="600"/>
              </a:spcAft>
            </a:pPr>
            <a:r>
              <a:rPr lang="en-AU" sz="2400" kern="100" dirty="0">
                <a:effectLst/>
                <a:latin typeface="Aptos" panose="020B0004020202020204" pitchFamily="34" charset="0"/>
                <a:ea typeface="DengXian" panose="02010600030101010101" pitchFamily="2" charset="-122"/>
                <a:cs typeface="Cordia New" panose="020B0304020202020204" pitchFamily="34" charset="-34"/>
              </a:rPr>
              <a:t>Priestley’s experiments with oxygen</a:t>
            </a:r>
          </a:p>
        </p:txBody>
      </p:sp>
    </p:spTree>
    <p:extLst>
      <p:ext uri="{BB962C8B-B14F-4D97-AF65-F5344CB8AC3E}">
        <p14:creationId xmlns:p14="http://schemas.microsoft.com/office/powerpoint/2010/main" val="1779722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few men in lab coats&#10;&#10;Description automatically generated">
            <a:extLst>
              <a:ext uri="{FF2B5EF4-FFF2-40B4-BE49-F238E27FC236}">
                <a16:creationId xmlns:a16="http://schemas.microsoft.com/office/drawing/2014/main" id="{97022AC6-5DCF-2BA9-0A11-D08949855069}"/>
              </a:ext>
            </a:extLst>
          </p:cNvPr>
          <p:cNvPicPr>
            <a:picLocks noChangeAspect="1"/>
          </p:cNvPicPr>
          <p:nvPr/>
        </p:nvPicPr>
        <p:blipFill>
          <a:blip r:embed="rId3">
            <a:extLst>
              <a:ext uri="{28A0092B-C50C-407E-A947-70E740481C1C}">
                <a14:useLocalDpi xmlns:a14="http://schemas.microsoft.com/office/drawing/2010/main" val="0"/>
              </a:ext>
            </a:extLst>
          </a:blip>
          <a:srcRect l="15457" t="1" r="21467" b="1"/>
          <a:stretch/>
        </p:blipFill>
        <p:spPr>
          <a:xfrm>
            <a:off x="4636008" y="10"/>
            <a:ext cx="7555992" cy="6857990"/>
          </a:xfrm>
          <a:prstGeom prst="rect">
            <a:avLst/>
          </a:prstGeom>
        </p:spPr>
      </p:pic>
      <p:sp useBgFill="1">
        <p:nvSpPr>
          <p:cNvPr id="10" name="Rectangle 9">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BA3BDF-0224-9576-00FE-E00922B3C04C}"/>
              </a:ext>
            </a:extLst>
          </p:cNvPr>
          <p:cNvSpPr>
            <a:spLocks noGrp="1"/>
          </p:cNvSpPr>
          <p:nvPr>
            <p:ph type="title"/>
          </p:nvPr>
        </p:nvSpPr>
        <p:spPr>
          <a:xfrm>
            <a:off x="838201" y="365125"/>
            <a:ext cx="3478160" cy="1325563"/>
          </a:xfrm>
        </p:spPr>
        <p:txBody>
          <a:bodyPr>
            <a:normAutofit/>
          </a:bodyPr>
          <a:lstStyle/>
          <a:p>
            <a:r>
              <a:rPr lang="en-AU" sz="2800" dirty="0"/>
              <a:t>5.2.1/2.1 – </a:t>
            </a:r>
            <a:r>
              <a:rPr lang="en-AU" sz="2800" kern="100" dirty="0">
                <a:effectLst/>
                <a:latin typeface="Aptos" panose="020B0004020202020204" pitchFamily="34" charset="0"/>
                <a:ea typeface="DengXian" panose="02010600030101010101" pitchFamily="2" charset="-122"/>
                <a:cs typeface="Cordia New" panose="020B0304020202020204" pitchFamily="34" charset="-34"/>
              </a:rPr>
              <a:t>Marshall and Warren and peptic ulcers</a:t>
            </a:r>
            <a:endParaRPr lang="en-AU" sz="2800" dirty="0"/>
          </a:p>
        </p:txBody>
      </p:sp>
      <p:sp>
        <p:nvSpPr>
          <p:cNvPr id="3" name="Content Placeholder 2">
            <a:extLst>
              <a:ext uri="{FF2B5EF4-FFF2-40B4-BE49-F238E27FC236}">
                <a16:creationId xmlns:a16="http://schemas.microsoft.com/office/drawing/2014/main" id="{38A105C5-8CAE-7DBE-CE1D-6219CB2EA240}"/>
              </a:ext>
            </a:extLst>
          </p:cNvPr>
          <p:cNvSpPr>
            <a:spLocks noGrp="1"/>
          </p:cNvSpPr>
          <p:nvPr>
            <p:ph idx="1"/>
          </p:nvPr>
        </p:nvSpPr>
        <p:spPr>
          <a:xfrm>
            <a:off x="838202" y="1825625"/>
            <a:ext cx="3478160" cy="4351338"/>
          </a:xfrm>
        </p:spPr>
        <p:txBody>
          <a:bodyPr>
            <a:normAutofit/>
          </a:bodyPr>
          <a:lstStyle/>
          <a:p>
            <a:r>
              <a:rPr lang="en-AU" i="1" kern="100" dirty="0">
                <a:effectLst/>
                <a:latin typeface="Aptos" panose="020B0004020202020204" pitchFamily="34" charset="0"/>
                <a:ea typeface="DengXian" panose="02010600030101010101" pitchFamily="2" charset="-122"/>
                <a:cs typeface="Cordia New" panose="020B0304020202020204" pitchFamily="34" charset="-34"/>
              </a:rPr>
              <a:t>Evaluate the objectives and data collected</a:t>
            </a:r>
          </a:p>
          <a:p>
            <a:r>
              <a:rPr lang="en-AU" i="1" kern="100" dirty="0">
                <a:latin typeface="Aptos" panose="020B0004020202020204" pitchFamily="34" charset="0"/>
                <a:ea typeface="DengXian" panose="02010600030101010101" pitchFamily="2" charset="-122"/>
                <a:cs typeface="Cordia New" panose="020B0304020202020204" pitchFamily="34" charset="-34"/>
              </a:rPr>
              <a:t>E</a:t>
            </a:r>
            <a:r>
              <a:rPr lang="en-AU" i="1" kern="100" dirty="0">
                <a:effectLst/>
                <a:latin typeface="Aptos" panose="020B0004020202020204" pitchFamily="34" charset="0"/>
                <a:ea typeface="DengXian" panose="02010600030101010101" pitchFamily="2" charset="-122"/>
                <a:cs typeface="Cordia New" panose="020B0304020202020204" pitchFamily="34" charset="-34"/>
              </a:rPr>
              <a:t>valuate the methodology</a:t>
            </a:r>
          </a:p>
          <a:p>
            <a:endParaRPr lang="en-AU" kern="100" dirty="0">
              <a:latin typeface="Aptos" panose="020B0004020202020204" pitchFamily="34" charset="0"/>
              <a:ea typeface="DengXian" panose="02010600030101010101" pitchFamily="2" charset="-122"/>
              <a:cs typeface="Cordia New" panose="020B0304020202020204" pitchFamily="34" charset="-34"/>
            </a:endParaRPr>
          </a:p>
          <a:p>
            <a:r>
              <a:rPr lang="en-AU" kern="100" dirty="0">
                <a:solidFill>
                  <a:srgbClr val="00B050"/>
                </a:solidFill>
                <a:latin typeface="Aptos" panose="020B0004020202020204" pitchFamily="34" charset="0"/>
                <a:ea typeface="DengXian" panose="02010600030101010101" pitchFamily="2" charset="-122"/>
                <a:cs typeface="Cordia New" panose="020B0304020202020204" pitchFamily="34" charset="-34"/>
              </a:rPr>
              <a:t>Done above in </a:t>
            </a:r>
            <a:r>
              <a:rPr lang="en-AU" b="1" kern="100" dirty="0">
                <a:solidFill>
                  <a:srgbClr val="00B050"/>
                </a:solidFill>
                <a:latin typeface="Aptos" panose="020B0004020202020204" pitchFamily="34" charset="0"/>
                <a:ea typeface="DengXian" panose="02010600030101010101" pitchFamily="2" charset="-122"/>
                <a:cs typeface="Cordia New" panose="020B0304020202020204" pitchFamily="34" charset="-34"/>
              </a:rPr>
              <a:t>5.1</a:t>
            </a:r>
          </a:p>
        </p:txBody>
      </p:sp>
    </p:spTree>
    <p:extLst>
      <p:ext uri="{BB962C8B-B14F-4D97-AF65-F5344CB8AC3E}">
        <p14:creationId xmlns:p14="http://schemas.microsoft.com/office/powerpoint/2010/main" val="21446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person holding a measuring tape and a globe&#10;&#10;Description automatically generated">
            <a:extLst>
              <a:ext uri="{FF2B5EF4-FFF2-40B4-BE49-F238E27FC236}">
                <a16:creationId xmlns:a16="http://schemas.microsoft.com/office/drawing/2014/main" id="{DD939F41-D595-9769-5B60-8E7D2ED0F984}"/>
              </a:ext>
            </a:extLst>
          </p:cNvPr>
          <p:cNvPicPr>
            <a:picLocks noChangeAspect="1"/>
          </p:cNvPicPr>
          <p:nvPr/>
        </p:nvPicPr>
        <p:blipFill>
          <a:blip r:embed="rId3">
            <a:extLst>
              <a:ext uri="{28A0092B-C50C-407E-A947-70E740481C1C}">
                <a14:useLocalDpi xmlns:a14="http://schemas.microsoft.com/office/drawing/2010/main" val="0"/>
              </a:ext>
            </a:extLst>
          </a:blip>
          <a:srcRect t="7541" b="9673"/>
          <a:stretch/>
        </p:blipFill>
        <p:spPr>
          <a:xfrm>
            <a:off x="7552944" y="10"/>
            <a:ext cx="4639056" cy="6857990"/>
          </a:xfrm>
          <a:prstGeom prst="rect">
            <a:avLst/>
          </a:prstGeom>
        </p:spPr>
      </p:pic>
      <p:sp useBgFill="1">
        <p:nvSpPr>
          <p:cNvPr id="14" name="Rectangle 13">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38C2E-D59C-DE2F-DACF-272400CBEA06}"/>
              </a:ext>
            </a:extLst>
          </p:cNvPr>
          <p:cNvSpPr>
            <a:spLocks noGrp="1"/>
          </p:cNvSpPr>
          <p:nvPr>
            <p:ph type="title"/>
          </p:nvPr>
        </p:nvSpPr>
        <p:spPr>
          <a:xfrm>
            <a:off x="838201" y="365125"/>
            <a:ext cx="6361590" cy="1325563"/>
          </a:xfrm>
        </p:spPr>
        <p:txBody>
          <a:bodyPr>
            <a:normAutofit/>
          </a:bodyPr>
          <a:lstStyle/>
          <a:p>
            <a:r>
              <a:rPr lang="en-AU" sz="4200" dirty="0"/>
              <a:t>5.2.1.2 – </a:t>
            </a:r>
            <a:r>
              <a:rPr lang="en-AU" sz="4200" kern="100" dirty="0">
                <a:effectLst/>
                <a:latin typeface="Aptos" panose="020B0004020202020204" pitchFamily="34" charset="0"/>
                <a:ea typeface="DengXian" panose="02010600030101010101" pitchFamily="2" charset="-122"/>
                <a:cs typeface="Cordia New" panose="020B0304020202020204" pitchFamily="34" charset="-34"/>
              </a:rPr>
              <a:t>Eratosthenes and Earth’s circumference</a:t>
            </a:r>
            <a:endParaRPr lang="en-AU" sz="4200" dirty="0"/>
          </a:p>
        </p:txBody>
      </p:sp>
      <p:sp>
        <p:nvSpPr>
          <p:cNvPr id="3" name="Content Placeholder 2">
            <a:extLst>
              <a:ext uri="{FF2B5EF4-FFF2-40B4-BE49-F238E27FC236}">
                <a16:creationId xmlns:a16="http://schemas.microsoft.com/office/drawing/2014/main" id="{DDFE846B-745B-4F7E-CC59-618E7603D837}"/>
              </a:ext>
            </a:extLst>
          </p:cNvPr>
          <p:cNvSpPr>
            <a:spLocks noGrp="1"/>
          </p:cNvSpPr>
          <p:nvPr>
            <p:ph idx="1"/>
          </p:nvPr>
        </p:nvSpPr>
        <p:spPr>
          <a:xfrm>
            <a:off x="1120000" y="1825625"/>
            <a:ext cx="6079791" cy="4351338"/>
          </a:xfrm>
        </p:spPr>
        <p:txBody>
          <a:bodyPr>
            <a:normAutofit/>
          </a:bodyPr>
          <a:lstStyle/>
          <a:p>
            <a:r>
              <a:rPr lang="en-AU" i="1" kern="100" dirty="0">
                <a:effectLst/>
                <a:latin typeface="Aptos" panose="020B0004020202020204" pitchFamily="34" charset="0"/>
                <a:ea typeface="DengXian" panose="02010600030101010101" pitchFamily="2" charset="-122"/>
                <a:cs typeface="Cordia New" panose="020B0304020202020204" pitchFamily="34" charset="-34"/>
              </a:rPr>
              <a:t>Evaluate the objectives and data collected</a:t>
            </a:r>
          </a:p>
          <a:p>
            <a:r>
              <a:rPr lang="en-AU" i="1" kern="100" dirty="0">
                <a:latin typeface="Aptos" panose="020B0004020202020204" pitchFamily="34" charset="0"/>
                <a:ea typeface="DengXian" panose="02010600030101010101" pitchFamily="2" charset="-122"/>
                <a:cs typeface="Cordia New" panose="020B0304020202020204" pitchFamily="34" charset="-34"/>
              </a:rPr>
              <a:t>E</a:t>
            </a:r>
            <a:r>
              <a:rPr lang="en-AU" i="1" kern="100" dirty="0">
                <a:effectLst/>
                <a:latin typeface="Aptos" panose="020B0004020202020204" pitchFamily="34" charset="0"/>
                <a:ea typeface="DengXian" panose="02010600030101010101" pitchFamily="2" charset="-122"/>
                <a:cs typeface="Cordia New" panose="020B0304020202020204" pitchFamily="34" charset="-34"/>
              </a:rPr>
              <a:t>valuate the methodology</a:t>
            </a:r>
          </a:p>
          <a:p>
            <a:endParaRPr lang="en-AU" kern="100" dirty="0">
              <a:latin typeface="Aptos" panose="020B0004020202020204" pitchFamily="34" charset="0"/>
              <a:ea typeface="DengXian" panose="02010600030101010101" pitchFamily="2" charset="-122"/>
              <a:cs typeface="Cordia New" panose="020B0304020202020204" pitchFamily="34" charset="-34"/>
            </a:endParaRPr>
          </a:p>
          <a:p>
            <a:r>
              <a:rPr lang="en-GB" b="1" dirty="0">
                <a:solidFill>
                  <a:srgbClr val="FFFF00"/>
                </a:solidFill>
              </a:rPr>
              <a:t>Watch </a:t>
            </a:r>
            <a:r>
              <a:rPr lang="es-ES" b="1" dirty="0">
                <a:solidFill>
                  <a:srgbClr val="FFFF00"/>
                </a:solidFill>
              </a:rPr>
              <a:t>5.2.1.2 – Carl Sagan – Cosmos – </a:t>
            </a:r>
            <a:r>
              <a:rPr lang="es-ES" b="1" dirty="0" err="1">
                <a:solidFill>
                  <a:srgbClr val="FFFF00"/>
                </a:solidFill>
              </a:rPr>
              <a:t>Eratosthenes</a:t>
            </a:r>
            <a:endParaRPr lang="es-ES" b="1" dirty="0">
              <a:solidFill>
                <a:srgbClr val="FFFF00"/>
              </a:solidFill>
            </a:endParaRPr>
          </a:p>
          <a:p>
            <a:r>
              <a:rPr lang="en-GB" b="1" dirty="0">
                <a:solidFill>
                  <a:srgbClr val="FFFF00"/>
                </a:solidFill>
              </a:rPr>
              <a:t>Watch 5.2.1.2 – How Eratosthenes calculated the Earth's circumference</a:t>
            </a:r>
          </a:p>
        </p:txBody>
      </p:sp>
    </p:spTree>
    <p:extLst>
      <p:ext uri="{BB962C8B-B14F-4D97-AF65-F5344CB8AC3E}">
        <p14:creationId xmlns:p14="http://schemas.microsoft.com/office/powerpoint/2010/main" val="2018025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0"/>
        <p:cNvGrpSpPr/>
        <p:nvPr/>
      </p:nvGrpSpPr>
      <p:grpSpPr>
        <a:xfrm>
          <a:off x="0" y="0"/>
          <a:ext cx="0" cy="0"/>
          <a:chOff x="0" y="0"/>
          <a:chExt cx="0" cy="0"/>
        </a:xfrm>
      </p:grpSpPr>
      <p:sp>
        <p:nvSpPr>
          <p:cNvPr id="1028" name="Rectangle 1027">
            <a:extLst>
              <a:ext uri="{FF2B5EF4-FFF2-40B4-BE49-F238E27FC236}">
                <a16:creationId xmlns:a16="http://schemas.microsoft.com/office/drawing/2014/main" id="{04D65EFB-5E87-4639-A481-956B52E9D2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2A3781C0-206F-4038-93FF-4CDA80B1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blipFill>
            <a:blip r:embed="rId3"/>
            <a:stretch>
              <a:fillRect r="-100000"/>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D339D3-13A4-2074-EDD7-AC7FE8428EA1}"/>
              </a:ext>
            </a:extLst>
          </p:cNvPr>
          <p:cNvSpPr>
            <a:spLocks noGrp="1"/>
          </p:cNvSpPr>
          <p:nvPr>
            <p:ph type="title"/>
          </p:nvPr>
        </p:nvSpPr>
        <p:spPr>
          <a:xfrm>
            <a:off x="838201" y="365125"/>
            <a:ext cx="4827104" cy="1325563"/>
          </a:xfrm>
        </p:spPr>
        <p:txBody>
          <a:bodyPr>
            <a:normAutofit fontScale="90000"/>
          </a:bodyPr>
          <a:lstStyle/>
          <a:p>
            <a:r>
              <a:rPr lang="en-GB" dirty="0">
                <a:gradFill flip="none" rotWithShape="1">
                  <a:gsLst>
                    <a:gs pos="28000">
                      <a:srgbClr val="EDEDED"/>
                    </a:gs>
                    <a:gs pos="0">
                      <a:srgbClr val="BFBFBF"/>
                    </a:gs>
                    <a:gs pos="100000">
                      <a:srgbClr val="FFFFFF"/>
                    </a:gs>
                  </a:gsLst>
                  <a:lin ang="4800000" scaled="0"/>
                  <a:tileRect/>
                </a:gradFill>
              </a:rPr>
              <a:t>5.2.1.2 – Eratosthenes</a:t>
            </a:r>
            <a:endParaRPr lang="en-AU" dirty="0">
              <a:gradFill flip="none" rotWithShape="1">
                <a:gsLst>
                  <a:gs pos="28000">
                    <a:srgbClr val="EDEDED"/>
                  </a:gs>
                  <a:gs pos="0">
                    <a:srgbClr val="BFBFBF"/>
                  </a:gs>
                  <a:gs pos="100000">
                    <a:srgbClr val="FFFFFF"/>
                  </a:gs>
                </a:gsLst>
                <a:lin ang="4800000" scaled="0"/>
                <a:tileRect/>
              </a:gradFill>
            </a:endParaRPr>
          </a:p>
        </p:txBody>
      </p:sp>
      <p:sp>
        <p:nvSpPr>
          <p:cNvPr id="1022" name="Google Shape;1022;p46"/>
          <p:cNvSpPr txBox="1">
            <a:spLocks noGrp="1"/>
          </p:cNvSpPr>
          <p:nvPr>
            <p:ph idx="1"/>
          </p:nvPr>
        </p:nvSpPr>
        <p:spPr>
          <a:xfrm>
            <a:off x="444844" y="1825625"/>
            <a:ext cx="5220462" cy="4351338"/>
          </a:xfrm>
          <a:prstGeom prst="rect">
            <a:avLst/>
          </a:prstGeom>
        </p:spPr>
        <p:txBody>
          <a:bodyPr spcFirstLastPara="1" vert="horz" lIns="45700" tIns="45700" rIns="45700" bIns="45700" rtlCol="0" anchorCtr="0">
            <a:normAutofit fontScale="92500" lnSpcReduction="10000"/>
          </a:bodyPr>
          <a:lstStyle/>
          <a:p>
            <a:pPr marL="91440" indent="-98425">
              <a:spcBef>
                <a:spcPts val="0"/>
              </a:spcBef>
              <a:buSzPts val="1550"/>
              <a:buChar char=" "/>
            </a:pPr>
            <a:r>
              <a:rPr lang="en-GB" sz="1800" dirty="0">
                <a:solidFill>
                  <a:schemeClr val="bg1">
                    <a:lumMod val="50000"/>
                  </a:schemeClr>
                </a:solidFill>
              </a:rPr>
              <a:t>Eratosthenes could measure the angle of the Sun’s rays off the vertical by dividing the length of the leg opposite the angle (the length of the shadow) by the leg adjacent to the angle (the height of the pole). This gave him an angle of 7.12 degrees.</a:t>
            </a:r>
          </a:p>
          <a:p>
            <a:pPr marL="91440" indent="-98425">
              <a:spcBef>
                <a:spcPts val="0"/>
              </a:spcBef>
              <a:buSzPts val="1550"/>
              <a:buChar char=" "/>
            </a:pPr>
            <a:endParaRPr lang="en-GB" sz="1800" dirty="0">
              <a:solidFill>
                <a:schemeClr val="bg1">
                  <a:lumMod val="50000"/>
                </a:schemeClr>
              </a:solidFill>
            </a:endParaRPr>
          </a:p>
          <a:p>
            <a:pPr marL="91440" indent="-98425">
              <a:spcBef>
                <a:spcPts val="0"/>
              </a:spcBef>
              <a:buSzPts val="1550"/>
              <a:buChar char=" "/>
            </a:pPr>
            <a:r>
              <a:rPr lang="en-GB" sz="1800" dirty="0">
                <a:solidFill>
                  <a:schemeClr val="bg1">
                    <a:lumMod val="50000"/>
                  </a:schemeClr>
                </a:solidFill>
              </a:rPr>
              <a:t>He knew that the circumference of Earth constituted a circle of 360 degrees, so 7.12 (or 7.2, to divide 360 evenly by 50) degrees would be about one-fiftieth of the circumference.</a:t>
            </a:r>
          </a:p>
          <a:p>
            <a:pPr marL="91440" indent="-98425">
              <a:spcBef>
                <a:spcPts val="0"/>
              </a:spcBef>
              <a:buSzPts val="1550"/>
              <a:buChar char=" "/>
            </a:pPr>
            <a:endParaRPr lang="en-GB" sz="1800" dirty="0">
              <a:solidFill>
                <a:schemeClr val="bg1">
                  <a:lumMod val="50000"/>
                </a:schemeClr>
              </a:solidFill>
            </a:endParaRPr>
          </a:p>
          <a:p>
            <a:pPr marL="91440" indent="-98425">
              <a:spcBef>
                <a:spcPts val="0"/>
              </a:spcBef>
              <a:buSzPts val="1550"/>
              <a:buChar char=" "/>
            </a:pPr>
            <a:r>
              <a:rPr lang="en-GB" sz="1800" dirty="0">
                <a:solidFill>
                  <a:schemeClr val="bg1">
                    <a:lumMod val="50000"/>
                  </a:schemeClr>
                </a:solidFill>
              </a:rPr>
              <a:t>He also knew the approximate distance between Alexandria and </a:t>
            </a:r>
            <a:r>
              <a:rPr lang="en-GB" sz="1800" dirty="0" err="1">
                <a:solidFill>
                  <a:schemeClr val="bg1">
                    <a:lumMod val="50000"/>
                  </a:schemeClr>
                </a:solidFill>
              </a:rPr>
              <a:t>Syene</a:t>
            </a:r>
            <a:r>
              <a:rPr lang="en-GB" sz="1800" dirty="0">
                <a:solidFill>
                  <a:schemeClr val="bg1">
                    <a:lumMod val="50000"/>
                  </a:schemeClr>
                </a:solidFill>
              </a:rPr>
              <a:t> was 5000 stadia. We don’t use stadia today. The distance was about 800 km so that could be placed in the equation to get 40,000 km.</a:t>
            </a:r>
          </a:p>
          <a:p>
            <a:pPr marL="91440" indent="-98425">
              <a:spcBef>
                <a:spcPts val="1400"/>
              </a:spcBef>
              <a:buSzPts val="1550"/>
              <a:buChar char=" "/>
            </a:pPr>
            <a:r>
              <a:rPr lang="en-GB" sz="1800" dirty="0">
                <a:solidFill>
                  <a:schemeClr val="bg1">
                    <a:lumMod val="50000"/>
                  </a:schemeClr>
                </a:solidFill>
              </a:rPr>
              <a:t>The actual distance is 40,075 km.</a:t>
            </a:r>
          </a:p>
          <a:p>
            <a:pPr marL="91440" indent="-98425">
              <a:spcBef>
                <a:spcPts val="1400"/>
              </a:spcBef>
              <a:buSzPts val="1550"/>
              <a:buChar char=" "/>
            </a:pPr>
            <a:r>
              <a:rPr lang="en-GB" sz="1800" b="1" dirty="0">
                <a:solidFill>
                  <a:schemeClr val="bg1">
                    <a:lumMod val="50000"/>
                  </a:schemeClr>
                </a:solidFill>
              </a:rPr>
              <a:t>How did the data collected help him solve the problem of the Earths circumference? </a:t>
            </a:r>
          </a:p>
        </p:txBody>
      </p:sp>
      <p:pic>
        <p:nvPicPr>
          <p:cNvPr id="1023" name="Google Shape;1023;p46" descr="A circular diagram of a circle with text&#10;&#10;Description automatically generated"/>
          <p:cNvPicPr preferRelativeResize="0"/>
          <p:nvPr/>
        </p:nvPicPr>
        <p:blipFill rotWithShape="1">
          <a:blip r:embed="rId4"/>
          <a:stretch/>
        </p:blipFill>
        <p:spPr>
          <a:xfrm>
            <a:off x="6759254" y="643464"/>
            <a:ext cx="4805049" cy="5571072"/>
          </a:xfrm>
          <a:prstGeom prst="rect">
            <a:avLst/>
          </a:prstGeom>
          <a:noFill/>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022">
                                            <p:txEl>
                                              <p:pRg st="0" end="0"/>
                                            </p:txEl>
                                          </p:spTgt>
                                        </p:tgtEl>
                                        <p:attrNameLst>
                                          <p:attrName>style.color</p:attrName>
                                        </p:attrNameLst>
                                      </p:cBhvr>
                                      <p:to>
                                        <a:schemeClr val="bg1"/>
                                      </p:to>
                                    </p:animClr>
                                    <p:animClr clrSpc="rgb" dir="cw">
                                      <p:cBhvr>
                                        <p:cTn id="7" dur="500" fill="hold"/>
                                        <p:tgtEl>
                                          <p:spTgt spid="1022">
                                            <p:txEl>
                                              <p:pRg st="0" end="0"/>
                                            </p:txEl>
                                          </p:spTgt>
                                        </p:tgtEl>
                                        <p:attrNameLst>
                                          <p:attrName>fillcolor</p:attrName>
                                        </p:attrNameLst>
                                      </p:cBhvr>
                                      <p:to>
                                        <a:schemeClr val="bg1"/>
                                      </p:to>
                                    </p:animClr>
                                    <p:set>
                                      <p:cBhvr>
                                        <p:cTn id="8" dur="500" fill="hold"/>
                                        <p:tgtEl>
                                          <p:spTgt spid="1022">
                                            <p:txEl>
                                              <p:pRg st="0" end="0"/>
                                            </p:txEl>
                                          </p:spTgt>
                                        </p:tgtEl>
                                        <p:attrNameLst>
                                          <p:attrName>fill.type</p:attrName>
                                        </p:attrNameLst>
                                      </p:cBhvr>
                                      <p:to>
                                        <p:strVal val="solid"/>
                                      </p:to>
                                    </p:set>
                                    <p:set>
                                      <p:cBhvr>
                                        <p:cTn id="9" dur="500" fill="hold"/>
                                        <p:tgtEl>
                                          <p:spTgt spid="1022">
                                            <p:txEl>
                                              <p:pRg st="0" end="0"/>
                                            </p:txEl>
                                          </p:spTgt>
                                        </p:tgtEl>
                                        <p:attrNameLst>
                                          <p:attrName>fill.on</p:attrName>
                                        </p:attrNameLst>
                                      </p:cBhvr>
                                      <p:to>
                                        <p:strVal val="true"/>
                                      </p:to>
                                    </p:set>
                                  </p:childTnLst>
                                  <p:subTnLst>
                                    <p:animClr clrSpc="rgb" dir="cw">
                                      <p:cBhvr override="childStyle">
                                        <p:cTn dur="1" fill="hold" display="0" masterRel="nextClick" afterEffect="1"/>
                                        <p:tgtEl>
                                          <p:spTgt spid="1022">
                                            <p:txEl>
                                              <p:pRg st="0" end="0"/>
                                            </p:txEl>
                                          </p:spTgt>
                                        </p:tgtEl>
                                        <p:attrNameLst>
                                          <p:attrName>ppt_c</p:attrName>
                                        </p:attrNameLst>
                                      </p:cBhvr>
                                      <p:to>
                                        <a:srgbClr val="777777"/>
                                      </p:to>
                                    </p:animClr>
                                  </p:subTnLst>
                                </p:cTn>
                              </p:par>
                            </p:childTnLst>
                          </p:cTn>
                        </p:par>
                      </p:childTnLst>
                    </p:cTn>
                  </p:par>
                  <p:par>
                    <p:cTn id="10" fill="hold">
                      <p:stCondLst>
                        <p:cond delay="indefinite"/>
                      </p:stCondLst>
                      <p:childTnLst>
                        <p:par>
                          <p:cTn id="11" fill="hold">
                            <p:stCondLst>
                              <p:cond delay="0"/>
                            </p:stCondLst>
                            <p:childTnLst>
                              <p:par>
                                <p:cTn id="12" presetID="19" presetClass="emph" presetSubtype="0" fill="hold" grpId="0" nodeType="clickEffect">
                                  <p:stCondLst>
                                    <p:cond delay="0"/>
                                  </p:stCondLst>
                                  <p:childTnLst>
                                    <p:animClr clrSpc="rgb" dir="cw">
                                      <p:cBhvr override="childStyle">
                                        <p:cTn id="13" dur="500" fill="hold"/>
                                        <p:tgtEl>
                                          <p:spTgt spid="1022">
                                            <p:txEl>
                                              <p:pRg st="2" end="2"/>
                                            </p:txEl>
                                          </p:spTgt>
                                        </p:tgtEl>
                                        <p:attrNameLst>
                                          <p:attrName>style.color</p:attrName>
                                        </p:attrNameLst>
                                      </p:cBhvr>
                                      <p:to>
                                        <a:schemeClr val="bg1"/>
                                      </p:to>
                                    </p:animClr>
                                    <p:animClr clrSpc="rgb" dir="cw">
                                      <p:cBhvr>
                                        <p:cTn id="14" dur="500" fill="hold"/>
                                        <p:tgtEl>
                                          <p:spTgt spid="1022">
                                            <p:txEl>
                                              <p:pRg st="2" end="2"/>
                                            </p:txEl>
                                          </p:spTgt>
                                        </p:tgtEl>
                                        <p:attrNameLst>
                                          <p:attrName>fillcolor</p:attrName>
                                        </p:attrNameLst>
                                      </p:cBhvr>
                                      <p:to>
                                        <a:schemeClr val="bg1"/>
                                      </p:to>
                                    </p:animClr>
                                    <p:set>
                                      <p:cBhvr>
                                        <p:cTn id="15" dur="500" fill="hold"/>
                                        <p:tgtEl>
                                          <p:spTgt spid="1022">
                                            <p:txEl>
                                              <p:pRg st="2" end="2"/>
                                            </p:txEl>
                                          </p:spTgt>
                                        </p:tgtEl>
                                        <p:attrNameLst>
                                          <p:attrName>fill.type</p:attrName>
                                        </p:attrNameLst>
                                      </p:cBhvr>
                                      <p:to>
                                        <p:strVal val="solid"/>
                                      </p:to>
                                    </p:set>
                                    <p:set>
                                      <p:cBhvr>
                                        <p:cTn id="16" dur="500" fill="hold"/>
                                        <p:tgtEl>
                                          <p:spTgt spid="1022">
                                            <p:txEl>
                                              <p:pRg st="2" end="2"/>
                                            </p:txEl>
                                          </p:spTgt>
                                        </p:tgtEl>
                                        <p:attrNameLst>
                                          <p:attrName>fill.on</p:attrName>
                                        </p:attrNameLst>
                                      </p:cBhvr>
                                      <p:to>
                                        <p:strVal val="true"/>
                                      </p:to>
                                    </p:set>
                                  </p:childTnLst>
                                  <p:subTnLst>
                                    <p:animClr clrSpc="rgb" dir="cw">
                                      <p:cBhvr override="childStyle">
                                        <p:cTn dur="1" fill="hold" display="0" masterRel="nextClick" afterEffect="1"/>
                                        <p:tgtEl>
                                          <p:spTgt spid="1022">
                                            <p:txEl>
                                              <p:pRg st="2" end="2"/>
                                            </p:txEl>
                                          </p:spTgt>
                                        </p:tgtEl>
                                        <p:attrNameLst>
                                          <p:attrName>ppt_c</p:attrName>
                                        </p:attrNameLst>
                                      </p:cBhvr>
                                      <p:to>
                                        <a:srgbClr val="777777"/>
                                      </p:to>
                                    </p:animClr>
                                  </p:subTnLst>
                                </p:cTn>
                              </p:par>
                            </p:childTnLst>
                          </p:cTn>
                        </p:par>
                      </p:childTnLst>
                    </p:cTn>
                  </p:par>
                  <p:par>
                    <p:cTn id="17" fill="hold">
                      <p:stCondLst>
                        <p:cond delay="indefinite"/>
                      </p:stCondLst>
                      <p:childTnLst>
                        <p:par>
                          <p:cTn id="18" fill="hold">
                            <p:stCondLst>
                              <p:cond delay="0"/>
                            </p:stCondLst>
                            <p:childTnLst>
                              <p:par>
                                <p:cTn id="19" presetID="19" presetClass="emph" presetSubtype="0" fill="hold" grpId="0" nodeType="clickEffect">
                                  <p:stCondLst>
                                    <p:cond delay="0"/>
                                  </p:stCondLst>
                                  <p:childTnLst>
                                    <p:animClr clrSpc="rgb" dir="cw">
                                      <p:cBhvr override="childStyle">
                                        <p:cTn id="20" dur="500" fill="hold"/>
                                        <p:tgtEl>
                                          <p:spTgt spid="1022">
                                            <p:txEl>
                                              <p:pRg st="4" end="4"/>
                                            </p:txEl>
                                          </p:spTgt>
                                        </p:tgtEl>
                                        <p:attrNameLst>
                                          <p:attrName>style.color</p:attrName>
                                        </p:attrNameLst>
                                      </p:cBhvr>
                                      <p:to>
                                        <a:schemeClr val="bg1"/>
                                      </p:to>
                                    </p:animClr>
                                    <p:animClr clrSpc="rgb" dir="cw">
                                      <p:cBhvr>
                                        <p:cTn id="21" dur="500" fill="hold"/>
                                        <p:tgtEl>
                                          <p:spTgt spid="1022">
                                            <p:txEl>
                                              <p:pRg st="4" end="4"/>
                                            </p:txEl>
                                          </p:spTgt>
                                        </p:tgtEl>
                                        <p:attrNameLst>
                                          <p:attrName>fillcolor</p:attrName>
                                        </p:attrNameLst>
                                      </p:cBhvr>
                                      <p:to>
                                        <a:schemeClr val="bg1"/>
                                      </p:to>
                                    </p:animClr>
                                    <p:set>
                                      <p:cBhvr>
                                        <p:cTn id="22" dur="500" fill="hold"/>
                                        <p:tgtEl>
                                          <p:spTgt spid="1022">
                                            <p:txEl>
                                              <p:pRg st="4" end="4"/>
                                            </p:txEl>
                                          </p:spTgt>
                                        </p:tgtEl>
                                        <p:attrNameLst>
                                          <p:attrName>fill.type</p:attrName>
                                        </p:attrNameLst>
                                      </p:cBhvr>
                                      <p:to>
                                        <p:strVal val="solid"/>
                                      </p:to>
                                    </p:set>
                                    <p:set>
                                      <p:cBhvr>
                                        <p:cTn id="23" dur="500" fill="hold"/>
                                        <p:tgtEl>
                                          <p:spTgt spid="1022">
                                            <p:txEl>
                                              <p:pRg st="4" end="4"/>
                                            </p:txEl>
                                          </p:spTgt>
                                        </p:tgtEl>
                                        <p:attrNameLst>
                                          <p:attrName>fill.on</p:attrName>
                                        </p:attrNameLst>
                                      </p:cBhvr>
                                      <p:to>
                                        <p:strVal val="true"/>
                                      </p:to>
                                    </p:set>
                                  </p:childTnLst>
                                  <p:subTnLst>
                                    <p:animClr clrSpc="rgb" dir="cw">
                                      <p:cBhvr override="childStyle">
                                        <p:cTn dur="1" fill="hold" display="0" masterRel="nextClick" afterEffect="1"/>
                                        <p:tgtEl>
                                          <p:spTgt spid="1022">
                                            <p:txEl>
                                              <p:pRg st="4" end="4"/>
                                            </p:txEl>
                                          </p:spTgt>
                                        </p:tgtEl>
                                        <p:attrNameLst>
                                          <p:attrName>ppt_c</p:attrName>
                                        </p:attrNameLst>
                                      </p:cBhvr>
                                      <p:to>
                                        <a:srgbClr val="777777"/>
                                      </p:to>
                                    </p:animClr>
                                  </p:subTnLst>
                                </p:cTn>
                              </p:par>
                            </p:childTnLst>
                          </p:cTn>
                        </p:par>
                      </p:childTnLst>
                    </p:cTn>
                  </p:par>
                  <p:par>
                    <p:cTn id="24" fill="hold">
                      <p:stCondLst>
                        <p:cond delay="indefinite"/>
                      </p:stCondLst>
                      <p:childTnLst>
                        <p:par>
                          <p:cTn id="25" fill="hold">
                            <p:stCondLst>
                              <p:cond delay="0"/>
                            </p:stCondLst>
                            <p:childTnLst>
                              <p:par>
                                <p:cTn id="26" presetID="19" presetClass="emph" presetSubtype="0" fill="hold" grpId="0" nodeType="clickEffect">
                                  <p:stCondLst>
                                    <p:cond delay="0"/>
                                  </p:stCondLst>
                                  <p:childTnLst>
                                    <p:animClr clrSpc="rgb" dir="cw">
                                      <p:cBhvr override="childStyle">
                                        <p:cTn id="27" dur="500" fill="hold"/>
                                        <p:tgtEl>
                                          <p:spTgt spid="1022">
                                            <p:txEl>
                                              <p:pRg st="5" end="5"/>
                                            </p:txEl>
                                          </p:spTgt>
                                        </p:tgtEl>
                                        <p:attrNameLst>
                                          <p:attrName>style.color</p:attrName>
                                        </p:attrNameLst>
                                      </p:cBhvr>
                                      <p:to>
                                        <a:schemeClr val="bg1"/>
                                      </p:to>
                                    </p:animClr>
                                    <p:animClr clrSpc="rgb" dir="cw">
                                      <p:cBhvr>
                                        <p:cTn id="28" dur="500" fill="hold"/>
                                        <p:tgtEl>
                                          <p:spTgt spid="1022">
                                            <p:txEl>
                                              <p:pRg st="5" end="5"/>
                                            </p:txEl>
                                          </p:spTgt>
                                        </p:tgtEl>
                                        <p:attrNameLst>
                                          <p:attrName>fillcolor</p:attrName>
                                        </p:attrNameLst>
                                      </p:cBhvr>
                                      <p:to>
                                        <a:schemeClr val="bg1"/>
                                      </p:to>
                                    </p:animClr>
                                    <p:set>
                                      <p:cBhvr>
                                        <p:cTn id="29" dur="500" fill="hold"/>
                                        <p:tgtEl>
                                          <p:spTgt spid="1022">
                                            <p:txEl>
                                              <p:pRg st="5" end="5"/>
                                            </p:txEl>
                                          </p:spTgt>
                                        </p:tgtEl>
                                        <p:attrNameLst>
                                          <p:attrName>fill.type</p:attrName>
                                        </p:attrNameLst>
                                      </p:cBhvr>
                                      <p:to>
                                        <p:strVal val="solid"/>
                                      </p:to>
                                    </p:set>
                                    <p:set>
                                      <p:cBhvr>
                                        <p:cTn id="30" dur="500" fill="hold"/>
                                        <p:tgtEl>
                                          <p:spTgt spid="1022">
                                            <p:txEl>
                                              <p:pRg st="5" end="5"/>
                                            </p:txEl>
                                          </p:spTgt>
                                        </p:tgtEl>
                                        <p:attrNameLst>
                                          <p:attrName>fill.on</p:attrName>
                                        </p:attrNameLst>
                                      </p:cBhvr>
                                      <p:to>
                                        <p:strVal val="true"/>
                                      </p:to>
                                    </p:set>
                                  </p:childTnLst>
                                  <p:subTnLst>
                                    <p:animClr clrSpc="rgb" dir="cw">
                                      <p:cBhvr override="childStyle">
                                        <p:cTn dur="1" fill="hold" display="0" masterRel="nextClick" afterEffect="1"/>
                                        <p:tgtEl>
                                          <p:spTgt spid="1022">
                                            <p:txEl>
                                              <p:pRg st="5" end="5"/>
                                            </p:txEl>
                                          </p:spTgt>
                                        </p:tgtEl>
                                        <p:attrNameLst>
                                          <p:attrName>ppt_c</p:attrName>
                                        </p:attrNameLst>
                                      </p:cBhvr>
                                      <p:to>
                                        <a:srgbClr val="777777"/>
                                      </p:to>
                                    </p:animClr>
                                  </p:subTnLst>
                                </p:cTn>
                              </p:par>
                            </p:childTnLst>
                          </p:cTn>
                        </p:par>
                      </p:childTnLst>
                    </p:cTn>
                  </p:par>
                  <p:par>
                    <p:cTn id="31" fill="hold">
                      <p:stCondLst>
                        <p:cond delay="indefinite"/>
                      </p:stCondLst>
                      <p:childTnLst>
                        <p:par>
                          <p:cTn id="32" fill="hold">
                            <p:stCondLst>
                              <p:cond delay="0"/>
                            </p:stCondLst>
                            <p:childTnLst>
                              <p:par>
                                <p:cTn id="33" presetID="19" presetClass="emph" presetSubtype="0" fill="hold" grpId="0" nodeType="clickEffect">
                                  <p:stCondLst>
                                    <p:cond delay="0"/>
                                  </p:stCondLst>
                                  <p:childTnLst>
                                    <p:animClr clrSpc="rgb" dir="cw">
                                      <p:cBhvr override="childStyle">
                                        <p:cTn id="34" dur="500" fill="hold"/>
                                        <p:tgtEl>
                                          <p:spTgt spid="1022">
                                            <p:txEl>
                                              <p:pRg st="6" end="6"/>
                                            </p:txEl>
                                          </p:spTgt>
                                        </p:tgtEl>
                                        <p:attrNameLst>
                                          <p:attrName>style.color</p:attrName>
                                        </p:attrNameLst>
                                      </p:cBhvr>
                                      <p:to>
                                        <a:schemeClr val="bg1"/>
                                      </p:to>
                                    </p:animClr>
                                    <p:animClr clrSpc="rgb" dir="cw">
                                      <p:cBhvr>
                                        <p:cTn id="35" dur="500" fill="hold"/>
                                        <p:tgtEl>
                                          <p:spTgt spid="1022">
                                            <p:txEl>
                                              <p:pRg st="6" end="6"/>
                                            </p:txEl>
                                          </p:spTgt>
                                        </p:tgtEl>
                                        <p:attrNameLst>
                                          <p:attrName>fillcolor</p:attrName>
                                        </p:attrNameLst>
                                      </p:cBhvr>
                                      <p:to>
                                        <a:schemeClr val="bg1"/>
                                      </p:to>
                                    </p:animClr>
                                    <p:set>
                                      <p:cBhvr>
                                        <p:cTn id="36" dur="500" fill="hold"/>
                                        <p:tgtEl>
                                          <p:spTgt spid="1022">
                                            <p:txEl>
                                              <p:pRg st="6" end="6"/>
                                            </p:txEl>
                                          </p:spTgt>
                                        </p:tgtEl>
                                        <p:attrNameLst>
                                          <p:attrName>fill.type</p:attrName>
                                        </p:attrNameLst>
                                      </p:cBhvr>
                                      <p:to>
                                        <p:strVal val="solid"/>
                                      </p:to>
                                    </p:set>
                                    <p:set>
                                      <p:cBhvr>
                                        <p:cTn id="37" dur="500" fill="hold"/>
                                        <p:tgtEl>
                                          <p:spTgt spid="1022">
                                            <p:txEl>
                                              <p:pRg st="6" end="6"/>
                                            </p:txEl>
                                          </p:spTgt>
                                        </p:tgtEl>
                                        <p:attrNameLst>
                                          <p:attrName>fill.on</p:attrName>
                                        </p:attrNameLst>
                                      </p:cBhvr>
                                      <p:to>
                                        <p:strVal val="true"/>
                                      </p:to>
                                    </p:set>
                                  </p:childTnLst>
                                  <p:subTnLst>
                                    <p:animClr clrSpc="rgb" dir="cw">
                                      <p:cBhvr override="childStyle">
                                        <p:cTn dur="1" fill="hold" display="0" masterRel="nextClick" afterEffect="1"/>
                                        <p:tgtEl>
                                          <p:spTgt spid="1022">
                                            <p:txEl>
                                              <p:pRg st="6" end="6"/>
                                            </p:txEl>
                                          </p:spTgt>
                                        </p:tgtEl>
                                        <p:attrNameLst>
                                          <p:attrName>ppt_c</p:attrName>
                                        </p:attrNameLst>
                                      </p:cBhvr>
                                      <p:to>
                                        <a:srgbClr val="777777"/>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sitting at a desk writing on a piece of paper&#10;&#10;Description automatically generated">
            <a:extLst>
              <a:ext uri="{FF2B5EF4-FFF2-40B4-BE49-F238E27FC236}">
                <a16:creationId xmlns:a16="http://schemas.microsoft.com/office/drawing/2014/main" id="{18D7486B-0C04-704E-D21E-136E9D2E9877}"/>
              </a:ext>
            </a:extLst>
          </p:cNvPr>
          <p:cNvPicPr>
            <a:picLocks noChangeAspect="1"/>
          </p:cNvPicPr>
          <p:nvPr/>
        </p:nvPicPr>
        <p:blipFill>
          <a:blip r:embed="rId3">
            <a:extLst>
              <a:ext uri="{28A0092B-C50C-407E-A947-70E740481C1C}">
                <a14:useLocalDpi xmlns:a14="http://schemas.microsoft.com/office/drawing/2010/main" val="0"/>
              </a:ext>
            </a:extLst>
          </a:blip>
          <a:srcRect l="25483" r="11442" b="1"/>
          <a:stretch/>
        </p:blipFill>
        <p:spPr>
          <a:xfrm>
            <a:off x="4636008" y="10"/>
            <a:ext cx="7555992" cy="6857990"/>
          </a:xfrm>
          <a:prstGeom prst="rect">
            <a:avLst/>
          </a:prstGeom>
        </p:spPr>
      </p:pic>
      <p:sp useBgFill="1">
        <p:nvSpPr>
          <p:cNvPr id="12" name="Rectangle 11">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12D594-8D00-8C5E-966A-A99E13E8F154}"/>
              </a:ext>
            </a:extLst>
          </p:cNvPr>
          <p:cNvSpPr>
            <a:spLocks noGrp="1"/>
          </p:cNvSpPr>
          <p:nvPr>
            <p:ph type="title"/>
          </p:nvPr>
        </p:nvSpPr>
        <p:spPr>
          <a:xfrm>
            <a:off x="838201" y="365125"/>
            <a:ext cx="3478160" cy="1325563"/>
          </a:xfrm>
        </p:spPr>
        <p:txBody>
          <a:bodyPr>
            <a:normAutofit fontScale="90000"/>
          </a:bodyPr>
          <a:lstStyle/>
          <a:p>
            <a:r>
              <a:rPr lang="en-AU" sz="3200" dirty="0"/>
              <a:t>5.2.1.3 – </a:t>
            </a:r>
            <a:r>
              <a:rPr lang="en-AU" sz="3200" kern="100" dirty="0">
                <a:effectLst/>
                <a:latin typeface="Aptos" panose="020B0004020202020204" pitchFamily="34" charset="0"/>
                <a:ea typeface="DengXian" panose="02010600030101010101" pitchFamily="2" charset="-122"/>
                <a:cs typeface="Cordia New" panose="020B0304020202020204" pitchFamily="34" charset="-34"/>
              </a:rPr>
              <a:t>Doppler and the Doppler effect</a:t>
            </a:r>
            <a:endParaRPr lang="en-AU" sz="3200" dirty="0"/>
          </a:p>
        </p:txBody>
      </p:sp>
      <p:sp>
        <p:nvSpPr>
          <p:cNvPr id="3" name="Content Placeholder 2">
            <a:extLst>
              <a:ext uri="{FF2B5EF4-FFF2-40B4-BE49-F238E27FC236}">
                <a16:creationId xmlns:a16="http://schemas.microsoft.com/office/drawing/2014/main" id="{624D3A9E-0D31-11FC-ADF2-7FC924BAD547}"/>
              </a:ext>
            </a:extLst>
          </p:cNvPr>
          <p:cNvSpPr>
            <a:spLocks noGrp="1"/>
          </p:cNvSpPr>
          <p:nvPr>
            <p:ph idx="1"/>
          </p:nvPr>
        </p:nvSpPr>
        <p:spPr>
          <a:xfrm>
            <a:off x="838202" y="1825625"/>
            <a:ext cx="3478160" cy="4351338"/>
          </a:xfrm>
        </p:spPr>
        <p:txBody>
          <a:bodyPr>
            <a:normAutofit/>
          </a:bodyPr>
          <a:lstStyle/>
          <a:p>
            <a:r>
              <a:rPr lang="en-AU" i="1" kern="100" dirty="0">
                <a:effectLst/>
                <a:latin typeface="Aptos" panose="020B0004020202020204" pitchFamily="34" charset="0"/>
                <a:ea typeface="DengXian" panose="02010600030101010101" pitchFamily="2" charset="-122"/>
                <a:cs typeface="Cordia New" panose="020B0304020202020204" pitchFamily="34" charset="-34"/>
              </a:rPr>
              <a:t>Evaluate the objectives and data collected</a:t>
            </a:r>
          </a:p>
          <a:p>
            <a:r>
              <a:rPr lang="en-AU" i="1" kern="100" dirty="0">
                <a:latin typeface="Aptos" panose="020B0004020202020204" pitchFamily="34" charset="0"/>
                <a:ea typeface="DengXian" panose="02010600030101010101" pitchFamily="2" charset="-122"/>
                <a:cs typeface="Cordia New" panose="020B0304020202020204" pitchFamily="34" charset="-34"/>
              </a:rPr>
              <a:t>E</a:t>
            </a:r>
            <a:r>
              <a:rPr lang="en-AU" i="1" kern="100" dirty="0">
                <a:effectLst/>
                <a:latin typeface="Aptos" panose="020B0004020202020204" pitchFamily="34" charset="0"/>
                <a:ea typeface="DengXian" panose="02010600030101010101" pitchFamily="2" charset="-122"/>
                <a:cs typeface="Cordia New" panose="020B0304020202020204" pitchFamily="34" charset="-34"/>
              </a:rPr>
              <a:t>valuate the methodology</a:t>
            </a:r>
          </a:p>
          <a:p>
            <a:endParaRPr lang="en-AU" kern="100" dirty="0">
              <a:latin typeface="Aptos" panose="020B0004020202020204" pitchFamily="34" charset="0"/>
              <a:ea typeface="DengXian" panose="02010600030101010101" pitchFamily="2" charset="-122"/>
              <a:cs typeface="Cordia New" panose="020B0304020202020204" pitchFamily="34" charset="-34"/>
            </a:endParaRPr>
          </a:p>
          <a:p>
            <a:endParaRPr lang="en-AU" dirty="0"/>
          </a:p>
        </p:txBody>
      </p:sp>
    </p:spTree>
    <p:extLst>
      <p:ext uri="{BB962C8B-B14F-4D97-AF65-F5344CB8AC3E}">
        <p14:creationId xmlns:p14="http://schemas.microsoft.com/office/powerpoint/2010/main" val="574283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descr="A ambulance driving through a city&#10;&#10;Description automatically generated">
            <a:extLst>
              <a:ext uri="{FF2B5EF4-FFF2-40B4-BE49-F238E27FC236}">
                <a16:creationId xmlns:a16="http://schemas.microsoft.com/office/drawing/2014/main" id="{F8EE6EA3-C78D-14C8-3592-286F8B6A331E}"/>
              </a:ext>
            </a:extLst>
          </p:cNvPr>
          <p:cNvPicPr>
            <a:picLocks noChangeAspect="1"/>
          </p:cNvPicPr>
          <p:nvPr/>
        </p:nvPicPr>
        <p:blipFill>
          <a:blip r:embed="rId4">
            <a:extLst>
              <a:ext uri="{28A0092B-C50C-407E-A947-70E740481C1C}">
                <a14:useLocalDpi xmlns:a14="http://schemas.microsoft.com/office/drawing/2010/main" val="0"/>
              </a:ext>
            </a:extLst>
          </a:blip>
          <a:srcRect l="30637" t="1" r="30637" b="1"/>
          <a:stretch/>
        </p:blipFill>
        <p:spPr>
          <a:xfrm>
            <a:off x="7552944" y="10"/>
            <a:ext cx="4639056" cy="6857990"/>
          </a:xfrm>
          <a:prstGeom prst="rect">
            <a:avLst/>
          </a:prstGeom>
        </p:spPr>
      </p:pic>
      <p:sp useBgFill="1">
        <p:nvSpPr>
          <p:cNvPr id="11" name="Rectangle 10">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B723A6-8A71-59A2-59FB-69E8C4AAAAF5}"/>
              </a:ext>
            </a:extLst>
          </p:cNvPr>
          <p:cNvSpPr>
            <a:spLocks noGrp="1"/>
          </p:cNvSpPr>
          <p:nvPr>
            <p:ph type="title"/>
          </p:nvPr>
        </p:nvSpPr>
        <p:spPr>
          <a:xfrm>
            <a:off x="838201" y="365125"/>
            <a:ext cx="6361590" cy="1325563"/>
          </a:xfrm>
        </p:spPr>
        <p:txBody>
          <a:bodyPr>
            <a:normAutofit/>
          </a:bodyPr>
          <a:lstStyle/>
          <a:p>
            <a:r>
              <a:rPr lang="en-AU"/>
              <a:t>5.2.1.3 – </a:t>
            </a:r>
            <a:r>
              <a:rPr lang="en-AU" kern="100">
                <a:effectLst/>
                <a:latin typeface="Aptos" panose="020B0004020202020204" pitchFamily="34" charset="0"/>
                <a:ea typeface="DengXian" panose="02010600030101010101" pitchFamily="2" charset="-122"/>
                <a:cs typeface="Cordia New" panose="020B0304020202020204" pitchFamily="34" charset="-34"/>
              </a:rPr>
              <a:t>Doppler</a:t>
            </a:r>
            <a:endParaRPr lang="en-AU" dirty="0"/>
          </a:p>
        </p:txBody>
      </p:sp>
      <p:sp>
        <p:nvSpPr>
          <p:cNvPr id="3" name="Content Placeholder 2">
            <a:extLst>
              <a:ext uri="{FF2B5EF4-FFF2-40B4-BE49-F238E27FC236}">
                <a16:creationId xmlns:a16="http://schemas.microsoft.com/office/drawing/2014/main" id="{6B148767-192E-7AAC-995D-5A49E6655428}"/>
              </a:ext>
            </a:extLst>
          </p:cNvPr>
          <p:cNvSpPr>
            <a:spLocks noGrp="1"/>
          </p:cNvSpPr>
          <p:nvPr>
            <p:ph idx="1"/>
          </p:nvPr>
        </p:nvSpPr>
        <p:spPr>
          <a:xfrm>
            <a:off x="1120000" y="1825625"/>
            <a:ext cx="6079791" cy="4351338"/>
          </a:xfrm>
        </p:spPr>
        <p:txBody>
          <a:bodyPr>
            <a:normAutofit/>
          </a:bodyPr>
          <a:lstStyle/>
          <a:p>
            <a:r>
              <a:rPr lang="en-GB" sz="2000" kern="100">
                <a:effectLst/>
                <a:latin typeface="Aptos" panose="020B0004020202020204" pitchFamily="34" charset="0"/>
                <a:ea typeface="DengXian" panose="02010600030101010101" pitchFamily="2" charset="-122"/>
                <a:cs typeface="Times New Roman" panose="02020603050405020304" pitchFamily="18" charset="0"/>
              </a:rPr>
              <a:t>His earliest work concerned mathematics, but in 1842 Doppler completed and published the paper </a:t>
            </a:r>
            <a:r>
              <a:rPr lang="en-GB" sz="2000" b="1" kern="100">
                <a:effectLst/>
                <a:latin typeface="Aptos" panose="020B0004020202020204" pitchFamily="34" charset="0"/>
                <a:ea typeface="DengXian" panose="02010600030101010101" pitchFamily="2" charset="-122"/>
                <a:cs typeface="Times New Roman" panose="02020603050405020304" pitchFamily="18" charset="0"/>
              </a:rPr>
              <a:t>On the Coloured Light of Double Stars and Certain Other Stars of the Heavens</a:t>
            </a:r>
            <a:r>
              <a:rPr lang="en-GB" sz="2000" kern="100">
                <a:effectLst/>
                <a:latin typeface="Aptos" panose="020B0004020202020204" pitchFamily="34" charset="0"/>
                <a:ea typeface="DengXian" panose="02010600030101010101" pitchFamily="2" charset="-122"/>
                <a:cs typeface="Times New Roman" panose="02020603050405020304" pitchFamily="18" charset="0"/>
              </a:rPr>
              <a:t>. </a:t>
            </a:r>
          </a:p>
          <a:p>
            <a:r>
              <a:rPr lang="en-GB" sz="2000" kern="100">
                <a:effectLst/>
                <a:latin typeface="Aptos" panose="020B0004020202020204" pitchFamily="34" charset="0"/>
                <a:ea typeface="DengXian" panose="02010600030101010101" pitchFamily="2" charset="-122"/>
                <a:cs typeface="Times New Roman" panose="02020603050405020304" pitchFamily="18" charset="0"/>
              </a:rPr>
              <a:t>Within the work, he proposed that observed </a:t>
            </a:r>
            <a:r>
              <a:rPr lang="en-GB" sz="2000" b="1" kern="100">
                <a:effectLst/>
                <a:latin typeface="Aptos" panose="020B0004020202020204" pitchFamily="34" charset="0"/>
                <a:ea typeface="DengXian" panose="02010600030101010101" pitchFamily="2" charset="-122"/>
                <a:cs typeface="Times New Roman" panose="02020603050405020304" pitchFamily="18" charset="0"/>
              </a:rPr>
              <a:t>frequency of light and sound waves is dependent upon how fast the source and observer are moving relative to each other</a:t>
            </a:r>
            <a:r>
              <a:rPr lang="en-GB" sz="2000" kern="100">
                <a:effectLst/>
                <a:latin typeface="Aptos" panose="020B0004020202020204" pitchFamily="34" charset="0"/>
                <a:ea typeface="DengXian" panose="02010600030101010101" pitchFamily="2" charset="-122"/>
                <a:cs typeface="Times New Roman" panose="02020603050405020304" pitchFamily="18" charset="0"/>
              </a:rPr>
              <a:t>, a phenomenon commonly referred to as the Doppler effect. </a:t>
            </a:r>
          </a:p>
          <a:p>
            <a:r>
              <a:rPr lang="en-GB" sz="2000" kern="100">
                <a:effectLst/>
                <a:latin typeface="Aptos" panose="020B0004020202020204" pitchFamily="34" charset="0"/>
                <a:ea typeface="DengXian" panose="02010600030101010101" pitchFamily="2" charset="-122"/>
                <a:cs typeface="Times New Roman" panose="02020603050405020304" pitchFamily="18" charset="0"/>
              </a:rPr>
              <a:t>He also correctly predicted that his theory would someday be utilized by astronomers to more accurately measure the movements and distances of stars.</a:t>
            </a:r>
            <a:endParaRPr lang="en-AU" sz="2000" kern="10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78145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playing instruments on train&#10;&#10;Description automatically generated">
            <a:extLst>
              <a:ext uri="{FF2B5EF4-FFF2-40B4-BE49-F238E27FC236}">
                <a16:creationId xmlns:a16="http://schemas.microsoft.com/office/drawing/2014/main" id="{998AB945-64A2-A892-674A-188EC641E8F1}"/>
              </a:ext>
            </a:extLst>
          </p:cNvPr>
          <p:cNvPicPr>
            <a:picLocks noChangeAspect="1"/>
          </p:cNvPicPr>
          <p:nvPr/>
        </p:nvPicPr>
        <p:blipFill>
          <a:blip r:embed="rId3">
            <a:extLst>
              <a:ext uri="{28A0092B-C50C-407E-A947-70E740481C1C}">
                <a14:useLocalDpi xmlns:a14="http://schemas.microsoft.com/office/drawing/2010/main" val="0"/>
              </a:ext>
            </a:extLst>
          </a:blip>
          <a:srcRect l="22089" r="16211"/>
          <a:stretch/>
        </p:blipFill>
        <p:spPr>
          <a:xfrm>
            <a:off x="4636008" y="10"/>
            <a:ext cx="7555992" cy="6857990"/>
          </a:xfrm>
          <a:prstGeom prst="rect">
            <a:avLst/>
          </a:prstGeom>
        </p:spPr>
      </p:pic>
      <p:sp useBgFill="1">
        <p:nvSpPr>
          <p:cNvPr id="19" name="Rectangle 18">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7427F3-ACF7-91F1-323D-610EDF06F656}"/>
              </a:ext>
            </a:extLst>
          </p:cNvPr>
          <p:cNvSpPr>
            <a:spLocks noGrp="1"/>
          </p:cNvSpPr>
          <p:nvPr>
            <p:ph type="title"/>
          </p:nvPr>
        </p:nvSpPr>
        <p:spPr>
          <a:xfrm>
            <a:off x="838201" y="365125"/>
            <a:ext cx="3478160" cy="1325563"/>
          </a:xfrm>
        </p:spPr>
        <p:txBody>
          <a:bodyPr>
            <a:normAutofit/>
          </a:bodyPr>
          <a:lstStyle/>
          <a:p>
            <a:r>
              <a:rPr lang="en-AU" sz="4400"/>
              <a:t>5.2.1.3 – </a:t>
            </a:r>
            <a:r>
              <a:rPr lang="en-AU" sz="4400" kern="100">
                <a:effectLst/>
                <a:latin typeface="Aptos" panose="020B0004020202020204" pitchFamily="34" charset="0"/>
                <a:ea typeface="DengXian" panose="02010600030101010101" pitchFamily="2" charset="-122"/>
                <a:cs typeface="Cordia New" panose="020B0304020202020204" pitchFamily="34" charset="-34"/>
              </a:rPr>
              <a:t>Doppler</a:t>
            </a:r>
            <a:endParaRPr lang="en-AU" sz="4400"/>
          </a:p>
        </p:txBody>
      </p:sp>
      <p:sp>
        <p:nvSpPr>
          <p:cNvPr id="3" name="Content Placeholder 2">
            <a:extLst>
              <a:ext uri="{FF2B5EF4-FFF2-40B4-BE49-F238E27FC236}">
                <a16:creationId xmlns:a16="http://schemas.microsoft.com/office/drawing/2014/main" id="{CC53D9EB-E757-4565-DD53-AB1F34239D9D}"/>
              </a:ext>
            </a:extLst>
          </p:cNvPr>
          <p:cNvSpPr>
            <a:spLocks noGrp="1"/>
          </p:cNvSpPr>
          <p:nvPr>
            <p:ph idx="1"/>
          </p:nvPr>
        </p:nvSpPr>
        <p:spPr>
          <a:xfrm>
            <a:off x="838202" y="1825625"/>
            <a:ext cx="3478160" cy="4351338"/>
          </a:xfrm>
        </p:spPr>
        <p:txBody>
          <a:bodyPr>
            <a:normAutofit/>
          </a:bodyPr>
          <a:lstStyle/>
          <a:p>
            <a:pPr>
              <a:spcAft>
                <a:spcPts val="800"/>
              </a:spcAft>
            </a:pPr>
            <a:r>
              <a:rPr lang="en-GB" sz="1500" kern="100">
                <a:effectLst/>
                <a:latin typeface="Aptos" panose="020B0004020202020204" pitchFamily="34" charset="0"/>
                <a:ea typeface="DengXian" panose="02010600030101010101" pitchFamily="2" charset="-122"/>
                <a:cs typeface="Cordia New" panose="020B0304020202020204" pitchFamily="34" charset="-34"/>
              </a:rPr>
              <a:t>Doppler's ideas were initially received with a certain amount of scepticism so; to support his claims, he devised an extremely unusual experiment. In 1845, with the help of a colleague, Doppler arranged for a </a:t>
            </a:r>
            <a:r>
              <a:rPr lang="en-GB" sz="1500" b="1" kern="100">
                <a:effectLst/>
                <a:latin typeface="Aptos" panose="020B0004020202020204" pitchFamily="34" charset="0"/>
                <a:ea typeface="DengXian" panose="02010600030101010101" pitchFamily="2" charset="-122"/>
                <a:cs typeface="Cordia New" panose="020B0304020202020204" pitchFamily="34" charset="-34"/>
              </a:rPr>
              <a:t>train to carry an open car full of trumpeters back and forth along a section of track</a:t>
            </a:r>
            <a:r>
              <a:rPr lang="en-GB" sz="1500" kern="100">
                <a:effectLst/>
                <a:latin typeface="Aptos" panose="020B0004020202020204" pitchFamily="34" charset="0"/>
                <a:ea typeface="DengXian" panose="02010600030101010101" pitchFamily="2" charset="-122"/>
                <a:cs typeface="Cordia New" panose="020B0304020202020204" pitchFamily="34" charset="-34"/>
              </a:rPr>
              <a:t>. </a:t>
            </a:r>
          </a:p>
          <a:p>
            <a:pPr>
              <a:spcAft>
                <a:spcPts val="800"/>
              </a:spcAft>
            </a:pPr>
            <a:r>
              <a:rPr lang="en-GB" sz="1500" kern="100">
                <a:effectLst/>
                <a:latin typeface="Aptos" panose="020B0004020202020204" pitchFamily="34" charset="0"/>
                <a:ea typeface="DengXian" panose="02010600030101010101" pitchFamily="2" charset="-122"/>
                <a:cs typeface="Cordia New" panose="020B0304020202020204" pitchFamily="34" charset="-34"/>
              </a:rPr>
              <a:t>Alongside, another group of musicians stood by and recorded their perceptions of the pitch of the instruments. The innovative test proved successful, confirming Doppler's prediction that </a:t>
            </a:r>
            <a:r>
              <a:rPr lang="en-GB" sz="1500" b="1" kern="100">
                <a:effectLst/>
                <a:latin typeface="Aptos" panose="020B0004020202020204" pitchFamily="34" charset="0"/>
                <a:ea typeface="DengXian" panose="02010600030101010101" pitchFamily="2" charset="-122"/>
                <a:cs typeface="Cordia New" panose="020B0304020202020204" pitchFamily="34" charset="-34"/>
              </a:rPr>
              <a:t>as the trumpets approached the musicians heard a higher pitch, which became noticeably lower as the train passed by</a:t>
            </a:r>
            <a:r>
              <a:rPr lang="en-GB" sz="1500" kern="100">
                <a:effectLst/>
                <a:latin typeface="Aptos" panose="020B0004020202020204" pitchFamily="34" charset="0"/>
                <a:ea typeface="DengXian" panose="02010600030101010101" pitchFamily="2" charset="-122"/>
                <a:cs typeface="Cordia New" panose="020B0304020202020204" pitchFamily="34" charset="-34"/>
              </a:rPr>
              <a:t>.</a:t>
            </a:r>
            <a:endParaRPr lang="en-AU" sz="1500" kern="100">
              <a:effectLst/>
              <a:latin typeface="Aptos" panose="020B0004020202020204" pitchFamily="34" charset="0"/>
              <a:ea typeface="DengXian" panose="02010600030101010101" pitchFamily="2" charset="-122"/>
              <a:cs typeface="Cordia New" panose="020B0304020202020204" pitchFamily="34" charset="-34"/>
            </a:endParaRPr>
          </a:p>
          <a:p>
            <a:pPr>
              <a:spcAft>
                <a:spcPts val="800"/>
              </a:spcAft>
            </a:pPr>
            <a:endParaRPr lang="en-AU" sz="1500" kern="100">
              <a:effectLst/>
              <a:latin typeface="Aptos" panose="020B0004020202020204" pitchFamily="34" charset="0"/>
              <a:ea typeface="DengXian" panose="02010600030101010101" pitchFamily="2" charset="-122"/>
              <a:cs typeface="Cordia New" panose="020B0304020202020204" pitchFamily="34" charset="-34"/>
            </a:endParaRPr>
          </a:p>
        </p:txBody>
      </p:sp>
    </p:spTree>
    <p:extLst>
      <p:ext uri="{BB962C8B-B14F-4D97-AF65-F5344CB8AC3E}">
        <p14:creationId xmlns:p14="http://schemas.microsoft.com/office/powerpoint/2010/main" val="25786690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8F209-EBDC-DF50-9FF0-D766C89FCB9C}"/>
              </a:ext>
            </a:extLst>
          </p:cNvPr>
          <p:cNvSpPr>
            <a:spLocks noGrp="1"/>
          </p:cNvSpPr>
          <p:nvPr>
            <p:ph type="title"/>
          </p:nvPr>
        </p:nvSpPr>
        <p:spPr>
          <a:xfrm>
            <a:off x="838200" y="365125"/>
            <a:ext cx="10515600" cy="1325563"/>
          </a:xfrm>
        </p:spPr>
        <p:txBody>
          <a:bodyPr>
            <a:normAutofit/>
          </a:bodyPr>
          <a:lstStyle/>
          <a:p>
            <a:r>
              <a:rPr lang="en-AU"/>
              <a:t>5.2.1.3 – </a:t>
            </a:r>
            <a:r>
              <a:rPr lang="en-AU" kern="100">
                <a:effectLst/>
                <a:latin typeface="Aptos" panose="020B0004020202020204" pitchFamily="34" charset="0"/>
                <a:ea typeface="DengXian" panose="02010600030101010101" pitchFamily="2" charset="-122"/>
                <a:cs typeface="Cordia New" panose="020B0304020202020204" pitchFamily="34" charset="-34"/>
              </a:rPr>
              <a:t>Doppler Effect</a:t>
            </a:r>
            <a:endParaRPr lang="en-AU"/>
          </a:p>
        </p:txBody>
      </p:sp>
      <p:sp>
        <p:nvSpPr>
          <p:cNvPr id="3" name="Content Placeholder 2">
            <a:extLst>
              <a:ext uri="{FF2B5EF4-FFF2-40B4-BE49-F238E27FC236}">
                <a16:creationId xmlns:a16="http://schemas.microsoft.com/office/drawing/2014/main" id="{104D3C7E-0CCD-E2FF-533D-EA9FAB1EF8CC}"/>
              </a:ext>
            </a:extLst>
          </p:cNvPr>
          <p:cNvSpPr>
            <a:spLocks noGrp="1"/>
          </p:cNvSpPr>
          <p:nvPr>
            <p:ph idx="1"/>
          </p:nvPr>
        </p:nvSpPr>
        <p:spPr>
          <a:xfrm>
            <a:off x="458263" y="1924505"/>
            <a:ext cx="6261374" cy="4351338"/>
          </a:xfrm>
        </p:spPr>
        <p:txBody>
          <a:bodyPr>
            <a:normAutofit/>
          </a:bodyPr>
          <a:lstStyle/>
          <a:p>
            <a:pPr>
              <a:spcAft>
                <a:spcPts val="800"/>
              </a:spcAft>
            </a:pPr>
            <a:r>
              <a:rPr lang="en-GB" sz="2000" kern="100" dirty="0">
                <a:gradFill>
                  <a:gsLst>
                    <a:gs pos="34000">
                      <a:schemeClr val="tx1">
                        <a:lumMod val="93000"/>
                      </a:schemeClr>
                    </a:gs>
                    <a:gs pos="0">
                      <a:schemeClr val="bg1">
                        <a:lumMod val="25000"/>
                        <a:lumOff val="75000"/>
                      </a:schemeClr>
                    </a:gs>
                    <a:gs pos="100000">
                      <a:schemeClr val="tx1"/>
                    </a:gs>
                  </a:gsLst>
                  <a:lin ang="4800000" scaled="0"/>
                </a:gradFill>
                <a:effectLst/>
                <a:latin typeface="Aptos" panose="020B0004020202020204" pitchFamily="34" charset="0"/>
                <a:ea typeface="DengXian" panose="02010600030101010101" pitchFamily="2" charset="-122"/>
                <a:cs typeface="Cordia New" panose="020B0304020202020204" pitchFamily="34" charset="-34"/>
              </a:rPr>
              <a:t>Demonstrating that the Doppler effect also held true for the </a:t>
            </a:r>
            <a:r>
              <a:rPr lang="en-GB" sz="2000" b="1" kern="100" dirty="0">
                <a:gradFill>
                  <a:gsLst>
                    <a:gs pos="34000">
                      <a:schemeClr val="tx1">
                        <a:lumMod val="93000"/>
                      </a:schemeClr>
                    </a:gs>
                    <a:gs pos="0">
                      <a:schemeClr val="bg1">
                        <a:lumMod val="25000"/>
                        <a:lumOff val="75000"/>
                      </a:schemeClr>
                    </a:gs>
                    <a:gs pos="100000">
                      <a:schemeClr val="tx1"/>
                    </a:gs>
                  </a:gsLst>
                  <a:lin ang="4800000" scaled="0"/>
                </a:gradFill>
                <a:effectLst/>
                <a:latin typeface="Aptos" panose="020B0004020202020204" pitchFamily="34" charset="0"/>
                <a:ea typeface="DengXian" panose="02010600030101010101" pitchFamily="2" charset="-122"/>
                <a:cs typeface="Cordia New" panose="020B0304020202020204" pitchFamily="34" charset="-34"/>
              </a:rPr>
              <a:t>frequency of light </a:t>
            </a:r>
            <a:r>
              <a:rPr lang="en-GB" sz="2000" kern="100" dirty="0">
                <a:gradFill>
                  <a:gsLst>
                    <a:gs pos="34000">
                      <a:schemeClr val="tx1">
                        <a:lumMod val="93000"/>
                      </a:schemeClr>
                    </a:gs>
                    <a:gs pos="0">
                      <a:schemeClr val="bg1">
                        <a:lumMod val="25000"/>
                        <a:lumOff val="75000"/>
                      </a:schemeClr>
                    </a:gs>
                    <a:gs pos="100000">
                      <a:schemeClr val="tx1"/>
                    </a:gs>
                  </a:gsLst>
                  <a:lin ang="4800000" scaled="0"/>
                </a:gradFill>
                <a:effectLst/>
                <a:latin typeface="Aptos" panose="020B0004020202020204" pitchFamily="34" charset="0"/>
                <a:ea typeface="DengXian" panose="02010600030101010101" pitchFamily="2" charset="-122"/>
                <a:cs typeface="Cordia New" panose="020B0304020202020204" pitchFamily="34" charset="-34"/>
              </a:rPr>
              <a:t>proved more difficult and was never successfully achieved before Doppler's death in 1853.</a:t>
            </a:r>
          </a:p>
          <a:p>
            <a:pPr>
              <a:spcAft>
                <a:spcPts val="800"/>
              </a:spcAft>
            </a:pPr>
            <a:r>
              <a:rPr lang="en-GB" sz="2000" kern="100" dirty="0">
                <a:gradFill>
                  <a:gsLst>
                    <a:gs pos="34000">
                      <a:schemeClr val="tx1">
                        <a:lumMod val="93000"/>
                      </a:schemeClr>
                    </a:gs>
                    <a:gs pos="0">
                      <a:schemeClr val="bg1">
                        <a:lumMod val="25000"/>
                        <a:lumOff val="75000"/>
                      </a:schemeClr>
                    </a:gs>
                    <a:gs pos="100000">
                      <a:schemeClr val="tx1"/>
                    </a:gs>
                  </a:gsLst>
                  <a:lin ang="4800000" scaled="0"/>
                </a:gradFill>
                <a:effectLst/>
                <a:latin typeface="Aptos" panose="020B0004020202020204" pitchFamily="34" charset="0"/>
                <a:ea typeface="DengXian" panose="02010600030101010101" pitchFamily="2" charset="-122"/>
                <a:cs typeface="Cordia New" panose="020B0304020202020204" pitchFamily="34" charset="-34"/>
              </a:rPr>
              <a:t>The first experiment that revealed a Doppler shift in starlight was carried out at the beginning of the twentieth century. Since that time, however, the Doppler effect has proven invaluable for astronomical observations, paving the way for a host of new scientific discoveries and concepts.</a:t>
            </a:r>
          </a:p>
          <a:p>
            <a:pPr>
              <a:spcAft>
                <a:spcPts val="800"/>
              </a:spcAft>
            </a:pPr>
            <a:r>
              <a:rPr lang="en-GB" sz="2000" kern="100" dirty="0">
                <a:gradFill>
                  <a:gsLst>
                    <a:gs pos="34000">
                      <a:schemeClr val="tx1">
                        <a:lumMod val="93000"/>
                      </a:schemeClr>
                    </a:gs>
                    <a:gs pos="0">
                      <a:schemeClr val="bg1">
                        <a:lumMod val="25000"/>
                        <a:lumOff val="75000"/>
                      </a:schemeClr>
                    </a:gs>
                    <a:gs pos="100000">
                      <a:schemeClr val="tx1"/>
                    </a:gs>
                  </a:gsLst>
                  <a:lin ang="4800000" scaled="0"/>
                </a:gradFill>
                <a:effectLst/>
                <a:latin typeface="Aptos" panose="020B0004020202020204" pitchFamily="34" charset="0"/>
                <a:ea typeface="DengXian" panose="02010600030101010101" pitchFamily="2" charset="-122"/>
                <a:cs typeface="Cordia New" panose="020B0304020202020204" pitchFamily="34" charset="-34"/>
              </a:rPr>
              <a:t>Most notably, the motions of stars detected through this manner led to the development of the </a:t>
            </a:r>
            <a:r>
              <a:rPr lang="en-GB" sz="2000" b="1" kern="100" dirty="0">
                <a:gradFill>
                  <a:gsLst>
                    <a:gs pos="34000">
                      <a:schemeClr val="tx1">
                        <a:lumMod val="93000"/>
                      </a:schemeClr>
                    </a:gs>
                    <a:gs pos="0">
                      <a:schemeClr val="bg1">
                        <a:lumMod val="25000"/>
                        <a:lumOff val="75000"/>
                      </a:schemeClr>
                    </a:gs>
                    <a:gs pos="100000">
                      <a:schemeClr val="tx1"/>
                    </a:gs>
                  </a:gsLst>
                  <a:lin ang="4800000" scaled="0"/>
                </a:gradFill>
                <a:effectLst/>
                <a:latin typeface="Aptos" panose="020B0004020202020204" pitchFamily="34" charset="0"/>
                <a:ea typeface="DengXian" panose="02010600030101010101" pitchFamily="2" charset="-122"/>
                <a:cs typeface="Cordia New" panose="020B0304020202020204" pitchFamily="34" charset="-34"/>
              </a:rPr>
              <a:t>big bang theory of the universe</a:t>
            </a:r>
            <a:r>
              <a:rPr lang="en-GB" sz="2000" kern="100" dirty="0">
                <a:gradFill>
                  <a:gsLst>
                    <a:gs pos="34000">
                      <a:schemeClr val="tx1">
                        <a:lumMod val="93000"/>
                      </a:schemeClr>
                    </a:gs>
                    <a:gs pos="0">
                      <a:schemeClr val="bg1">
                        <a:lumMod val="25000"/>
                        <a:lumOff val="75000"/>
                      </a:schemeClr>
                    </a:gs>
                    <a:gs pos="100000">
                      <a:schemeClr val="tx1"/>
                    </a:gs>
                  </a:gsLst>
                  <a:lin ang="4800000" scaled="0"/>
                </a:gradFill>
                <a:latin typeface="Aptos" panose="020B0004020202020204" pitchFamily="34" charset="0"/>
                <a:ea typeface="DengXian" panose="02010600030101010101" pitchFamily="2" charset="-122"/>
                <a:cs typeface="Cordia New" panose="020B0304020202020204" pitchFamily="34" charset="-34"/>
              </a:rPr>
              <a:t>.</a:t>
            </a:r>
            <a:endParaRPr lang="en-GB" sz="2000" kern="100" dirty="0">
              <a:gradFill>
                <a:gsLst>
                  <a:gs pos="34000">
                    <a:schemeClr val="tx1">
                      <a:lumMod val="93000"/>
                    </a:schemeClr>
                  </a:gs>
                  <a:gs pos="0">
                    <a:schemeClr val="bg1">
                      <a:lumMod val="25000"/>
                      <a:lumOff val="75000"/>
                    </a:schemeClr>
                  </a:gs>
                  <a:gs pos="100000">
                    <a:schemeClr val="tx1"/>
                  </a:gs>
                </a:gsLst>
                <a:lin ang="4800000" scaled="0"/>
              </a:gradFill>
              <a:effectLst/>
              <a:latin typeface="Aptos" panose="020B0004020202020204" pitchFamily="34" charset="0"/>
              <a:ea typeface="DengXian" panose="02010600030101010101" pitchFamily="2" charset="-122"/>
              <a:cs typeface="Cordia New" panose="020B0304020202020204" pitchFamily="34" charset="-34"/>
            </a:endParaRPr>
          </a:p>
        </p:txBody>
      </p:sp>
      <p:pic>
        <p:nvPicPr>
          <p:cNvPr id="6" name="Picture 5">
            <a:extLst>
              <a:ext uri="{FF2B5EF4-FFF2-40B4-BE49-F238E27FC236}">
                <a16:creationId xmlns:a16="http://schemas.microsoft.com/office/drawing/2014/main" id="{9A9C9880-3B72-7CC5-6F5A-0D7D05A9F23A}"/>
              </a:ext>
            </a:extLst>
          </p:cNvPr>
          <p:cNvPicPr>
            <a:picLocks noChangeAspect="1"/>
          </p:cNvPicPr>
          <p:nvPr/>
        </p:nvPicPr>
        <p:blipFill>
          <a:blip r:embed="rId3"/>
          <a:stretch>
            <a:fillRect/>
          </a:stretch>
        </p:blipFill>
        <p:spPr>
          <a:xfrm>
            <a:off x="6772362" y="2319227"/>
            <a:ext cx="5419638" cy="3561894"/>
          </a:xfrm>
          <a:prstGeom prst="rect">
            <a:avLst/>
          </a:prstGeom>
        </p:spPr>
      </p:pic>
    </p:spTree>
    <p:extLst>
      <p:ext uri="{BB962C8B-B14F-4D97-AF65-F5344CB8AC3E}">
        <p14:creationId xmlns:p14="http://schemas.microsoft.com/office/powerpoint/2010/main" val="897856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956D6BE-9F42-4257-AF86-F7ADD2F93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52837CF7-EFEC-4B29-A2F8-CE22A481B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D7BFC-0AF6-00AE-6FA8-58EED420945C}"/>
              </a:ext>
            </a:extLst>
          </p:cNvPr>
          <p:cNvSpPr>
            <a:spLocks noGrp="1"/>
          </p:cNvSpPr>
          <p:nvPr>
            <p:ph type="title"/>
          </p:nvPr>
        </p:nvSpPr>
        <p:spPr>
          <a:xfrm>
            <a:off x="838200" y="365125"/>
            <a:ext cx="6662057" cy="1325563"/>
          </a:xfrm>
        </p:spPr>
        <p:txBody>
          <a:bodyPr>
            <a:normAutofit/>
          </a:bodyPr>
          <a:lstStyle/>
          <a:p>
            <a:r>
              <a:rPr lang="en-AU" sz="5000"/>
              <a:t>5.2.1.3 – </a:t>
            </a:r>
            <a:r>
              <a:rPr lang="en-AU" sz="5000" kern="100">
                <a:effectLst/>
                <a:latin typeface="Aptos" panose="020B0004020202020204" pitchFamily="34" charset="0"/>
                <a:ea typeface="DengXian" panose="02010600030101010101" pitchFamily="2" charset="-122"/>
                <a:cs typeface="Cordia New" panose="020B0304020202020204" pitchFamily="34" charset="-34"/>
              </a:rPr>
              <a:t>Doppler Effect</a:t>
            </a:r>
            <a:endParaRPr lang="en-AU" sz="5000"/>
          </a:p>
        </p:txBody>
      </p:sp>
      <p:sp>
        <p:nvSpPr>
          <p:cNvPr id="7" name="Content Placeholder 6">
            <a:extLst>
              <a:ext uri="{FF2B5EF4-FFF2-40B4-BE49-F238E27FC236}">
                <a16:creationId xmlns:a16="http://schemas.microsoft.com/office/drawing/2014/main" id="{986CBC91-EBE6-7E0D-4769-977BD838E1FE}"/>
              </a:ext>
            </a:extLst>
          </p:cNvPr>
          <p:cNvSpPr>
            <a:spLocks noGrp="1"/>
          </p:cNvSpPr>
          <p:nvPr>
            <p:ph idx="1"/>
          </p:nvPr>
        </p:nvSpPr>
        <p:spPr>
          <a:xfrm>
            <a:off x="1120000" y="1825625"/>
            <a:ext cx="6184314" cy="4351338"/>
          </a:xfrm>
        </p:spPr>
        <p:txBody>
          <a:bodyPr>
            <a:normAutofit/>
          </a:bodyPr>
          <a:lstStyle/>
          <a:p>
            <a:pPr marL="0" indent="0">
              <a:spcAft>
                <a:spcPts val="800"/>
              </a:spcAft>
              <a:buNone/>
            </a:pPr>
            <a:r>
              <a:rPr lang="en-AU" sz="2400" kern="100" dirty="0">
                <a:solidFill>
                  <a:srgbClr val="FFFF00"/>
                </a:solidFill>
                <a:effectLst/>
                <a:latin typeface="Aptos" panose="020B0004020202020204" pitchFamily="34" charset="0"/>
                <a:ea typeface="DengXian" panose="02010600030101010101" pitchFamily="2" charset="-122"/>
                <a:cs typeface="Cordia New" panose="020B0304020202020204" pitchFamily="34" charset="-34"/>
              </a:rPr>
              <a:t>Watch 5.2.1.3 – Doppler effect using trumpet</a:t>
            </a:r>
          </a:p>
          <a:p>
            <a:pPr marL="0" indent="0">
              <a:spcAft>
                <a:spcPts val="800"/>
              </a:spcAft>
              <a:buNone/>
            </a:pPr>
            <a:r>
              <a:rPr lang="en-AU" sz="2400" kern="100" dirty="0">
                <a:solidFill>
                  <a:srgbClr val="FFFF00"/>
                </a:solidFill>
                <a:effectLst/>
                <a:latin typeface="Aptos" panose="020B0004020202020204" pitchFamily="34" charset="0"/>
                <a:ea typeface="DengXian" panose="02010600030101010101" pitchFamily="2" charset="-122"/>
                <a:cs typeface="Cordia New" panose="020B0304020202020204" pitchFamily="34" charset="-34"/>
              </a:rPr>
              <a:t>Watch 5.2.1.3 – Doppler Effect</a:t>
            </a:r>
          </a:p>
          <a:p>
            <a:pPr marL="0" indent="0">
              <a:spcAft>
                <a:spcPts val="800"/>
              </a:spcAft>
              <a:buNone/>
            </a:pPr>
            <a:r>
              <a:rPr lang="en-GB" sz="2400" kern="100" dirty="0">
                <a:solidFill>
                  <a:srgbClr val="FFFF00"/>
                </a:solidFill>
                <a:effectLst/>
                <a:latin typeface="Aptos" panose="020B0004020202020204" pitchFamily="34" charset="0"/>
                <a:ea typeface="DengXian" panose="02010600030101010101" pitchFamily="2" charset="-122"/>
                <a:cs typeface="Cordia New" panose="020B0304020202020204" pitchFamily="34" charset="-34"/>
              </a:rPr>
              <a:t>Watch 5.2.1.3 – The Doppler Effect – What does motion do to waves</a:t>
            </a:r>
          </a:p>
          <a:p>
            <a:pPr marL="0" indent="0">
              <a:spcAft>
                <a:spcPts val="800"/>
              </a:spcAft>
              <a:buNone/>
            </a:pPr>
            <a:endParaRPr lang="en-AU" sz="2400" kern="100" dirty="0">
              <a:solidFill>
                <a:srgbClr val="FFFF00"/>
              </a:solidFill>
              <a:effectLst/>
              <a:latin typeface="Aptos" panose="020B0004020202020204" pitchFamily="34" charset="0"/>
              <a:ea typeface="DengXian" panose="02010600030101010101" pitchFamily="2" charset="-122"/>
              <a:cs typeface="Cordia New" panose="020B0304020202020204" pitchFamily="34" charset="-34"/>
            </a:endParaRPr>
          </a:p>
          <a:p>
            <a:pPr>
              <a:spcAft>
                <a:spcPts val="800"/>
              </a:spcAft>
            </a:pPr>
            <a:r>
              <a:rPr lang="en-GB" sz="2400" b="1" kern="100" dirty="0">
                <a:solidFill>
                  <a:srgbClr val="FFFF00"/>
                </a:solidFill>
                <a:effectLst/>
                <a:latin typeface="Aptos" panose="020B0004020202020204" pitchFamily="34" charset="0"/>
                <a:ea typeface="DengXian" panose="02010600030101010101" pitchFamily="2" charset="-122"/>
                <a:cs typeface="Cordia New" panose="020B0304020202020204" pitchFamily="34" charset="-34"/>
              </a:rPr>
              <a:t>What method did Doppler use to demonstrate his hypothesis?</a:t>
            </a:r>
          </a:p>
          <a:p>
            <a:pPr>
              <a:spcAft>
                <a:spcPts val="800"/>
              </a:spcAft>
            </a:pPr>
            <a:r>
              <a:rPr lang="en-GB" sz="2400" b="1" kern="100" dirty="0">
                <a:solidFill>
                  <a:srgbClr val="FFFF00"/>
                </a:solidFill>
                <a:effectLst/>
                <a:latin typeface="Aptos" panose="020B0004020202020204" pitchFamily="34" charset="0"/>
                <a:ea typeface="DengXian" panose="02010600030101010101" pitchFamily="2" charset="-122"/>
                <a:cs typeface="Cordia New" panose="020B0304020202020204" pitchFamily="34" charset="-34"/>
              </a:rPr>
              <a:t>How effective was the data gathered at supporting his hypothesis?</a:t>
            </a:r>
            <a:endParaRPr lang="en-AU" sz="2400" dirty="0">
              <a:solidFill>
                <a:srgbClr val="FFFF00"/>
              </a:solidFill>
            </a:endParaRPr>
          </a:p>
        </p:txBody>
      </p:sp>
      <p:pic>
        <p:nvPicPr>
          <p:cNvPr id="11" name="Picture 10" descr="A blue play button with a black background&#10;&#10;Description automatically generated">
            <a:extLst>
              <a:ext uri="{FF2B5EF4-FFF2-40B4-BE49-F238E27FC236}">
                <a16:creationId xmlns:a16="http://schemas.microsoft.com/office/drawing/2014/main" id="{14DA856D-038E-95F7-F35A-A8F7C7F29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6441" y="643464"/>
            <a:ext cx="2624670" cy="2624670"/>
          </a:xfrm>
          <a:prstGeom prst="rect">
            <a:avLst/>
          </a:prstGeom>
        </p:spPr>
      </p:pic>
      <p:pic>
        <p:nvPicPr>
          <p:cNvPr id="12" name="Picture 11" descr="A blue and yellow chat bubbles with letters&#10;&#10;Description automatically generated">
            <a:extLst>
              <a:ext uri="{FF2B5EF4-FFF2-40B4-BE49-F238E27FC236}">
                <a16:creationId xmlns:a16="http://schemas.microsoft.com/office/drawing/2014/main" id="{F1EF381B-A388-DC9E-179F-D187FCAB1797}"/>
              </a:ext>
            </a:extLst>
          </p:cNvPr>
          <p:cNvPicPr>
            <a:picLocks noChangeAspect="1"/>
          </p:cNvPicPr>
          <p:nvPr/>
        </p:nvPicPr>
        <p:blipFill>
          <a:blip r:embed="rId4">
            <a:extLst>
              <a:ext uri="{28A0092B-C50C-407E-A947-70E740481C1C}">
                <a14:useLocalDpi xmlns:a14="http://schemas.microsoft.com/office/drawing/2010/main" val="0"/>
              </a:ext>
            </a:extLst>
          </a:blip>
          <a:srcRect r="1298" b="6"/>
          <a:stretch/>
        </p:blipFill>
        <p:spPr>
          <a:xfrm>
            <a:off x="8893398" y="3589866"/>
            <a:ext cx="2590756" cy="2624669"/>
          </a:xfrm>
          <a:prstGeom prst="rect">
            <a:avLst/>
          </a:prstGeom>
        </p:spPr>
      </p:pic>
    </p:spTree>
    <p:extLst>
      <p:ext uri="{BB962C8B-B14F-4D97-AF65-F5344CB8AC3E}">
        <p14:creationId xmlns:p14="http://schemas.microsoft.com/office/powerpoint/2010/main" val="1842547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in a lab&#10;&#10;Description automatically generated">
            <a:extLst>
              <a:ext uri="{FF2B5EF4-FFF2-40B4-BE49-F238E27FC236}">
                <a16:creationId xmlns:a16="http://schemas.microsoft.com/office/drawing/2014/main" id="{C61946B8-40AA-2808-16F8-FDC7963975AF}"/>
              </a:ext>
            </a:extLst>
          </p:cNvPr>
          <p:cNvPicPr>
            <a:picLocks noChangeAspect="1"/>
          </p:cNvPicPr>
          <p:nvPr/>
        </p:nvPicPr>
        <p:blipFill>
          <a:blip r:embed="rId3">
            <a:extLst>
              <a:ext uri="{28A0092B-C50C-407E-A947-70E740481C1C}">
                <a14:useLocalDpi xmlns:a14="http://schemas.microsoft.com/office/drawing/2010/main" val="0"/>
              </a:ext>
            </a:extLst>
          </a:blip>
          <a:srcRect r="11111"/>
          <a:stretch/>
        </p:blipFill>
        <p:spPr>
          <a:xfrm>
            <a:off x="6096000" y="10"/>
            <a:ext cx="6096000" cy="6857990"/>
          </a:xfrm>
          <a:prstGeom prst="rect">
            <a:avLst/>
          </a:prstGeom>
        </p:spPr>
      </p:pic>
      <p:sp useBgFill="1">
        <p:nvSpPr>
          <p:cNvPr id="15" name="Rectangle 14">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9F116-EA06-63DD-DA2A-E3CB1BDC58D4}"/>
              </a:ext>
            </a:extLst>
          </p:cNvPr>
          <p:cNvSpPr>
            <a:spLocks noGrp="1"/>
          </p:cNvSpPr>
          <p:nvPr>
            <p:ph type="title"/>
          </p:nvPr>
        </p:nvSpPr>
        <p:spPr>
          <a:xfrm>
            <a:off x="838201" y="365125"/>
            <a:ext cx="4854676" cy="1325563"/>
          </a:xfrm>
        </p:spPr>
        <p:txBody>
          <a:bodyPr>
            <a:normAutofit/>
          </a:bodyPr>
          <a:lstStyle/>
          <a:p>
            <a:r>
              <a:rPr lang="en-AU" sz="4200"/>
              <a:t>5.1.1 – Why did they investigate that?</a:t>
            </a:r>
          </a:p>
        </p:txBody>
      </p:sp>
      <p:sp>
        <p:nvSpPr>
          <p:cNvPr id="3" name="Content Placeholder 2">
            <a:extLst>
              <a:ext uri="{FF2B5EF4-FFF2-40B4-BE49-F238E27FC236}">
                <a16:creationId xmlns:a16="http://schemas.microsoft.com/office/drawing/2014/main" id="{1D3FF6F5-C054-653A-50DA-9C502622E32C}"/>
              </a:ext>
            </a:extLst>
          </p:cNvPr>
          <p:cNvSpPr>
            <a:spLocks noGrp="1"/>
          </p:cNvSpPr>
          <p:nvPr>
            <p:ph idx="1"/>
          </p:nvPr>
        </p:nvSpPr>
        <p:spPr>
          <a:xfrm>
            <a:off x="1120000" y="1825625"/>
            <a:ext cx="4572877" cy="4351338"/>
          </a:xfrm>
        </p:spPr>
        <p:txBody>
          <a:bodyPr>
            <a:normAutofit fontScale="92500" lnSpcReduction="10000"/>
          </a:bodyPr>
          <a:lstStyle/>
          <a:p>
            <a:r>
              <a:rPr lang="en-GB" b="1" dirty="0"/>
              <a:t>What are some reasons as to why someone would start a scientific investigation?</a:t>
            </a:r>
          </a:p>
          <a:p>
            <a:endParaRPr lang="en-GB" dirty="0"/>
          </a:p>
          <a:p>
            <a:r>
              <a:rPr lang="en-GB" dirty="0"/>
              <a:t>Think of this through the perspective of:</a:t>
            </a:r>
          </a:p>
          <a:p>
            <a:pPr lvl="1"/>
            <a:r>
              <a:rPr lang="en-GB" sz="2800" dirty="0"/>
              <a:t>Yourself</a:t>
            </a:r>
          </a:p>
          <a:p>
            <a:pPr lvl="1"/>
            <a:r>
              <a:rPr lang="en-GB" sz="2800" dirty="0"/>
              <a:t>A random scientist</a:t>
            </a:r>
          </a:p>
          <a:p>
            <a:pPr lvl="1"/>
            <a:r>
              <a:rPr lang="en-GB" sz="2800" dirty="0"/>
              <a:t>Your choice of a particular scientist (we’ll do this for Marshall and Warren, Von </a:t>
            </a:r>
            <a:r>
              <a:rPr lang="en-GB" sz="2800" dirty="0" err="1"/>
              <a:t>Helmont</a:t>
            </a:r>
            <a:r>
              <a:rPr lang="en-GB" sz="2800" dirty="0"/>
              <a:t>, and Spencer too)</a:t>
            </a:r>
          </a:p>
        </p:txBody>
      </p:sp>
    </p:spTree>
    <p:extLst>
      <p:ext uri="{BB962C8B-B14F-4D97-AF65-F5344CB8AC3E}">
        <p14:creationId xmlns:p14="http://schemas.microsoft.com/office/powerpoint/2010/main" val="251806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person in a laboratory&#10;&#10;Description automatically generated">
            <a:extLst>
              <a:ext uri="{FF2B5EF4-FFF2-40B4-BE49-F238E27FC236}">
                <a16:creationId xmlns:a16="http://schemas.microsoft.com/office/drawing/2014/main" id="{270702CB-121E-3979-2DB6-D49B5E48E4B0}"/>
              </a:ext>
            </a:extLst>
          </p:cNvPr>
          <p:cNvPicPr>
            <a:picLocks noChangeAspect="1"/>
          </p:cNvPicPr>
          <p:nvPr/>
        </p:nvPicPr>
        <p:blipFill>
          <a:blip r:embed="rId3">
            <a:extLst>
              <a:ext uri="{28A0092B-C50C-407E-A947-70E740481C1C}">
                <a14:useLocalDpi xmlns:a14="http://schemas.microsoft.com/office/drawing/2010/main" val="0"/>
              </a:ext>
            </a:extLst>
          </a:blip>
          <a:srcRect l="27835" r="9089" b="1"/>
          <a:stretch/>
        </p:blipFill>
        <p:spPr>
          <a:xfrm>
            <a:off x="4636008" y="10"/>
            <a:ext cx="7555992" cy="6857990"/>
          </a:xfrm>
          <a:prstGeom prst="rect">
            <a:avLst/>
          </a:prstGeom>
        </p:spPr>
      </p:pic>
      <p:sp useBgFill="1">
        <p:nvSpPr>
          <p:cNvPr id="14" name="Rectangle 13">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BCCB66-0209-1FAB-98FA-B4A8F827ADA2}"/>
              </a:ext>
            </a:extLst>
          </p:cNvPr>
          <p:cNvSpPr>
            <a:spLocks noGrp="1"/>
          </p:cNvSpPr>
          <p:nvPr>
            <p:ph type="title"/>
          </p:nvPr>
        </p:nvSpPr>
        <p:spPr>
          <a:xfrm>
            <a:off x="838201" y="365125"/>
            <a:ext cx="3478160" cy="1325563"/>
          </a:xfrm>
        </p:spPr>
        <p:txBody>
          <a:bodyPr>
            <a:normAutofit fontScale="90000"/>
          </a:bodyPr>
          <a:lstStyle/>
          <a:p>
            <a:r>
              <a:rPr lang="en-AU" sz="3200" dirty="0"/>
              <a:t>5.2.1.4 – </a:t>
            </a:r>
            <a:r>
              <a:rPr lang="en-AU" sz="3200" kern="100" dirty="0">
                <a:effectLst/>
                <a:latin typeface="Aptos" panose="020B0004020202020204" pitchFamily="34" charset="0"/>
                <a:ea typeface="DengXian" panose="02010600030101010101" pitchFamily="2" charset="-122"/>
                <a:cs typeface="Cordia New" panose="020B0304020202020204" pitchFamily="34" charset="-34"/>
              </a:rPr>
              <a:t>Priestley’s experiments with oxygen</a:t>
            </a:r>
            <a:endParaRPr lang="en-AU" sz="3200" dirty="0"/>
          </a:p>
        </p:txBody>
      </p:sp>
      <p:sp>
        <p:nvSpPr>
          <p:cNvPr id="3" name="Content Placeholder 2">
            <a:extLst>
              <a:ext uri="{FF2B5EF4-FFF2-40B4-BE49-F238E27FC236}">
                <a16:creationId xmlns:a16="http://schemas.microsoft.com/office/drawing/2014/main" id="{BC2CEF81-9A4C-CB7C-C065-24C043EDBC66}"/>
              </a:ext>
            </a:extLst>
          </p:cNvPr>
          <p:cNvSpPr>
            <a:spLocks noGrp="1"/>
          </p:cNvSpPr>
          <p:nvPr>
            <p:ph idx="1"/>
          </p:nvPr>
        </p:nvSpPr>
        <p:spPr>
          <a:xfrm>
            <a:off x="838202" y="1825625"/>
            <a:ext cx="3478160" cy="4351338"/>
          </a:xfrm>
        </p:spPr>
        <p:txBody>
          <a:bodyPr>
            <a:normAutofit/>
          </a:bodyPr>
          <a:lstStyle/>
          <a:p>
            <a:pPr lvl="0">
              <a:spcAft>
                <a:spcPts val="600"/>
              </a:spcAft>
              <a:tabLst>
                <a:tab pos="457200" algn="l"/>
              </a:tabLst>
            </a:pPr>
            <a:r>
              <a:rPr lang="en-AU" sz="2400" kern="100" dirty="0">
                <a:latin typeface="Aptos" panose="020B0004020202020204" pitchFamily="34" charset="0"/>
                <a:ea typeface="DengXian" panose="02010600030101010101" pitchFamily="2" charset="-122"/>
                <a:cs typeface="Cordia New" panose="020B0304020202020204" pitchFamily="34" charset="-34"/>
              </a:rPr>
              <a:t>Evaluate the objectives and data collected</a:t>
            </a:r>
          </a:p>
          <a:p>
            <a:pPr lvl="0">
              <a:spcAft>
                <a:spcPts val="600"/>
              </a:spcAft>
              <a:tabLst>
                <a:tab pos="457200" algn="l"/>
              </a:tabLst>
            </a:pPr>
            <a:r>
              <a:rPr lang="en-AU" sz="2400" kern="100" dirty="0">
                <a:latin typeface="Aptos" panose="020B0004020202020204" pitchFamily="34" charset="0"/>
                <a:ea typeface="DengXian" panose="02010600030101010101" pitchFamily="2" charset="-122"/>
                <a:cs typeface="Cordia New" panose="020B0304020202020204" pitchFamily="34" charset="-34"/>
              </a:rPr>
              <a:t>Evaluate the methodology</a:t>
            </a:r>
          </a:p>
        </p:txBody>
      </p:sp>
    </p:spTree>
    <p:extLst>
      <p:ext uri="{BB962C8B-B14F-4D97-AF65-F5344CB8AC3E}">
        <p14:creationId xmlns:p14="http://schemas.microsoft.com/office/powerpoint/2010/main" val="3357856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four different colors of earth&#10;&#10;Description automatically generated">
            <a:extLst>
              <a:ext uri="{FF2B5EF4-FFF2-40B4-BE49-F238E27FC236}">
                <a16:creationId xmlns:a16="http://schemas.microsoft.com/office/drawing/2014/main" id="{3BAB91A4-DF13-A196-9052-EBD4720EB3EB}"/>
              </a:ext>
            </a:extLst>
          </p:cNvPr>
          <p:cNvPicPr>
            <a:picLocks noChangeAspect="1"/>
          </p:cNvPicPr>
          <p:nvPr/>
        </p:nvPicPr>
        <p:blipFill>
          <a:blip r:embed="rId3">
            <a:extLst>
              <a:ext uri="{28A0092B-C50C-407E-A947-70E740481C1C}">
                <a14:useLocalDpi xmlns:a14="http://schemas.microsoft.com/office/drawing/2010/main" val="0"/>
              </a:ext>
            </a:extLst>
          </a:blip>
          <a:srcRect l="15692" r="16664"/>
          <a:stretch/>
        </p:blipFill>
        <p:spPr>
          <a:xfrm>
            <a:off x="7552944" y="10"/>
            <a:ext cx="4639056" cy="6857990"/>
          </a:xfrm>
          <a:prstGeom prst="rect">
            <a:avLst/>
          </a:prstGeom>
        </p:spPr>
      </p:pic>
      <p:sp useBgFill="1">
        <p:nvSpPr>
          <p:cNvPr id="15" name="Rectangle 14">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745FDB-2793-E39A-A84D-7D6901A70AAE}"/>
              </a:ext>
            </a:extLst>
          </p:cNvPr>
          <p:cNvSpPr>
            <a:spLocks noGrp="1"/>
          </p:cNvSpPr>
          <p:nvPr>
            <p:ph type="title"/>
          </p:nvPr>
        </p:nvSpPr>
        <p:spPr>
          <a:xfrm>
            <a:off x="838201" y="365125"/>
            <a:ext cx="6361590" cy="1325563"/>
          </a:xfrm>
        </p:spPr>
        <p:txBody>
          <a:bodyPr>
            <a:normAutofit/>
          </a:bodyPr>
          <a:lstStyle/>
          <a:p>
            <a:r>
              <a:rPr lang="en-AU" sz="4200"/>
              <a:t>5.2.1.4 – </a:t>
            </a:r>
            <a:r>
              <a:rPr lang="en-AU" sz="4200" kern="100">
                <a:effectLst/>
                <a:latin typeface="Aptos" panose="020B0004020202020204" pitchFamily="34" charset="0"/>
                <a:ea typeface="DengXian" panose="02010600030101010101" pitchFamily="2" charset="-122"/>
                <a:cs typeface="Cordia New" panose="020B0304020202020204" pitchFamily="34" charset="-34"/>
              </a:rPr>
              <a:t>Priestley’s and oxygen</a:t>
            </a:r>
            <a:endParaRPr lang="en-AU" sz="4200"/>
          </a:p>
        </p:txBody>
      </p:sp>
      <p:sp>
        <p:nvSpPr>
          <p:cNvPr id="3" name="Content Placeholder 2">
            <a:extLst>
              <a:ext uri="{FF2B5EF4-FFF2-40B4-BE49-F238E27FC236}">
                <a16:creationId xmlns:a16="http://schemas.microsoft.com/office/drawing/2014/main" id="{503FFB46-B44C-73D1-E1F9-BB033822F8CB}"/>
              </a:ext>
            </a:extLst>
          </p:cNvPr>
          <p:cNvSpPr>
            <a:spLocks noGrp="1"/>
          </p:cNvSpPr>
          <p:nvPr>
            <p:ph idx="1"/>
          </p:nvPr>
        </p:nvSpPr>
        <p:spPr>
          <a:xfrm>
            <a:off x="1120000" y="1825625"/>
            <a:ext cx="6079791" cy="4351338"/>
          </a:xfrm>
        </p:spPr>
        <p:txBody>
          <a:bodyPr>
            <a:normAutofit/>
          </a:bodyPr>
          <a:lstStyle/>
          <a:p>
            <a:pPr marL="342900" lvl="0" indent="-342900">
              <a:spcAft>
                <a:spcPts val="800"/>
              </a:spcAft>
              <a:buFont typeface="Arial" panose="020B0604020202020204" pitchFamily="34" charset="0"/>
              <a:buChar char="•"/>
              <a:tabLst>
                <a:tab pos="457200" algn="l"/>
              </a:tabLst>
            </a:pPr>
            <a:r>
              <a:rPr lang="en-GB" sz="2200" kern="100">
                <a:effectLst/>
                <a:latin typeface="Aptos" panose="020B0004020202020204" pitchFamily="34" charset="0"/>
                <a:ea typeface="DengXian" panose="02010600030101010101" pitchFamily="2" charset="-122"/>
                <a:cs typeface="Times New Roman" panose="02020603050405020304" pitchFamily="18" charset="0"/>
              </a:rPr>
              <a:t>Some 2,500 years ago, the ancient Greeks identified </a:t>
            </a:r>
            <a:r>
              <a:rPr lang="en-GB" sz="2200" b="1" kern="100">
                <a:effectLst/>
                <a:latin typeface="Aptos" panose="020B0004020202020204" pitchFamily="34" charset="0"/>
                <a:ea typeface="DengXian" panose="02010600030101010101" pitchFamily="2" charset="-122"/>
                <a:cs typeface="Times New Roman" panose="02020603050405020304" pitchFamily="18" charset="0"/>
              </a:rPr>
              <a:t>air — along with earth, fire and water</a:t>
            </a:r>
            <a:r>
              <a:rPr lang="en-GB" sz="2200" kern="100">
                <a:effectLst/>
                <a:latin typeface="Aptos" panose="020B0004020202020204" pitchFamily="34" charset="0"/>
                <a:ea typeface="DengXian" panose="02010600030101010101" pitchFamily="2" charset="-122"/>
                <a:cs typeface="Times New Roman" panose="02020603050405020304" pitchFamily="18" charset="0"/>
              </a:rPr>
              <a:t> — as one of the four elemental components of creation. </a:t>
            </a:r>
            <a:endParaRPr lang="en-AU" sz="2200" kern="10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spcAft>
                <a:spcPts val="800"/>
              </a:spcAft>
              <a:buFont typeface="Arial" panose="020B0604020202020204" pitchFamily="34" charset="0"/>
              <a:buChar char="•"/>
              <a:tabLst>
                <a:tab pos="457200" algn="l"/>
              </a:tabLst>
            </a:pPr>
            <a:r>
              <a:rPr lang="en-GB" sz="2200" kern="100">
                <a:effectLst/>
                <a:latin typeface="Aptos" panose="020B0004020202020204" pitchFamily="34" charset="0"/>
                <a:ea typeface="DengXian" panose="02010600030101010101" pitchFamily="2" charset="-122"/>
                <a:cs typeface="Times New Roman" panose="02020603050405020304" pitchFamily="18" charset="0"/>
              </a:rPr>
              <a:t>That notion may seem charmingly primitive now. But it made excellent sense at the time, and there was so little reason to dispute it that the idea persisted until the late 18</a:t>
            </a:r>
            <a:r>
              <a:rPr lang="en-GB" sz="2200" kern="100" baseline="30000">
                <a:effectLst/>
                <a:latin typeface="Aptos" panose="020B0004020202020204" pitchFamily="34" charset="0"/>
                <a:ea typeface="DengXian" panose="02010600030101010101" pitchFamily="2" charset="-122"/>
                <a:cs typeface="Times New Roman" panose="02020603050405020304" pitchFamily="18" charset="0"/>
              </a:rPr>
              <a:t>th</a:t>
            </a:r>
            <a:r>
              <a:rPr lang="en-GB" sz="2200" kern="100">
                <a:effectLst/>
                <a:latin typeface="Aptos" panose="020B0004020202020204" pitchFamily="34" charset="0"/>
                <a:ea typeface="DengXian" panose="02010600030101010101" pitchFamily="2" charset="-122"/>
                <a:cs typeface="Times New Roman" panose="02020603050405020304" pitchFamily="18" charset="0"/>
              </a:rPr>
              <a:t> century.</a:t>
            </a:r>
            <a:endParaRPr lang="en-AU" sz="2200" kern="10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spcAft>
                <a:spcPts val="800"/>
              </a:spcAft>
              <a:buFont typeface="Arial" panose="020B0604020202020204" pitchFamily="34" charset="0"/>
              <a:buChar char="•"/>
              <a:tabLst>
                <a:tab pos="457200" algn="l"/>
              </a:tabLst>
            </a:pPr>
            <a:r>
              <a:rPr lang="en-GB" sz="2200" kern="100">
                <a:effectLst/>
                <a:latin typeface="Aptos" panose="020B0004020202020204" pitchFamily="34" charset="0"/>
                <a:ea typeface="DengXian" panose="02010600030101010101" pitchFamily="2" charset="-122"/>
                <a:cs typeface="Times New Roman" panose="02020603050405020304" pitchFamily="18" charset="0"/>
              </a:rPr>
              <a:t>It might have endured even longer had it not been for a free-thinking English chemist and maverick theologian named </a:t>
            </a:r>
            <a:r>
              <a:rPr lang="en-GB" sz="2200" b="1" kern="100">
                <a:effectLst/>
                <a:latin typeface="Aptos" panose="020B0004020202020204" pitchFamily="34" charset="0"/>
                <a:ea typeface="DengXian" panose="02010600030101010101" pitchFamily="2" charset="-122"/>
                <a:cs typeface="Times New Roman" panose="02020603050405020304" pitchFamily="18" charset="0"/>
              </a:rPr>
              <a:t>Joseph Priestley</a:t>
            </a:r>
            <a:r>
              <a:rPr lang="en-GB" sz="2200" kern="100">
                <a:effectLst/>
                <a:latin typeface="Aptos" panose="020B0004020202020204" pitchFamily="34" charset="0"/>
                <a:ea typeface="DengXian" panose="02010600030101010101" pitchFamily="2" charset="-122"/>
                <a:cs typeface="Times New Roman" panose="02020603050405020304" pitchFamily="18" charset="0"/>
              </a:rPr>
              <a:t>.</a:t>
            </a:r>
            <a:endParaRPr lang="en-AU" sz="2200" kern="100">
              <a:effectLst/>
              <a:latin typeface="Aptos" panose="020B000402020202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83490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F70A0-940A-BFF0-99D9-507AE1C1EE45}"/>
              </a:ext>
            </a:extLst>
          </p:cNvPr>
          <p:cNvSpPr>
            <a:spLocks noGrp="1"/>
          </p:cNvSpPr>
          <p:nvPr>
            <p:ph type="title"/>
          </p:nvPr>
        </p:nvSpPr>
        <p:spPr>
          <a:xfrm>
            <a:off x="838200" y="365125"/>
            <a:ext cx="6662057" cy="1325563"/>
          </a:xfrm>
        </p:spPr>
        <p:txBody>
          <a:bodyPr>
            <a:normAutofit/>
          </a:bodyPr>
          <a:lstStyle/>
          <a:p>
            <a:r>
              <a:rPr lang="en-AU" sz="4200" dirty="0"/>
              <a:t>5.2.1.4 – </a:t>
            </a:r>
            <a:r>
              <a:rPr lang="en-AU" sz="4200" kern="100" dirty="0">
                <a:effectLst/>
                <a:latin typeface="Aptos" panose="020B0004020202020204" pitchFamily="34" charset="0"/>
                <a:ea typeface="DengXian" panose="02010600030101010101" pitchFamily="2" charset="-122"/>
                <a:cs typeface="Cordia New" panose="020B0304020202020204" pitchFamily="34" charset="-34"/>
              </a:rPr>
              <a:t>Priestley and oxygen</a:t>
            </a:r>
            <a:endParaRPr lang="en-AU" sz="4200" dirty="0"/>
          </a:p>
        </p:txBody>
      </p:sp>
      <p:sp>
        <p:nvSpPr>
          <p:cNvPr id="3" name="Content Placeholder 2">
            <a:extLst>
              <a:ext uri="{FF2B5EF4-FFF2-40B4-BE49-F238E27FC236}">
                <a16:creationId xmlns:a16="http://schemas.microsoft.com/office/drawing/2014/main" id="{4B3822EA-E4DB-C589-1FDF-463EDD4A6585}"/>
              </a:ext>
            </a:extLst>
          </p:cNvPr>
          <p:cNvSpPr>
            <a:spLocks noGrp="1"/>
          </p:cNvSpPr>
          <p:nvPr>
            <p:ph idx="1"/>
          </p:nvPr>
        </p:nvSpPr>
        <p:spPr>
          <a:xfrm>
            <a:off x="1120000" y="1825625"/>
            <a:ext cx="6184314" cy="4351338"/>
          </a:xfrm>
        </p:spPr>
        <p:txBody>
          <a:bodyPr>
            <a:normAutofit lnSpcReduction="10000"/>
          </a:bodyPr>
          <a:lstStyle/>
          <a:p>
            <a:pPr marL="342900" lvl="0" indent="-342900">
              <a:lnSpc>
                <a:spcPct val="115000"/>
              </a:lnSpc>
              <a:spcAft>
                <a:spcPts val="800"/>
              </a:spcAft>
              <a:buFont typeface="Arial" panose="020B0604020202020204" pitchFamily="34" charset="0"/>
              <a:buChar char="•"/>
              <a:tabLst>
                <a:tab pos="457200" algn="l"/>
              </a:tabLst>
            </a:pPr>
            <a:r>
              <a:rPr lang="en-GB" sz="1800" kern="100" dirty="0">
                <a:effectLst/>
                <a:latin typeface="Aptos" panose="020B0004020202020204" pitchFamily="34" charset="0"/>
                <a:ea typeface="DengXian" panose="02010600030101010101" pitchFamily="2" charset="-122"/>
                <a:cs typeface="Times New Roman" panose="02020603050405020304" pitchFamily="18" charset="0"/>
              </a:rPr>
              <a:t>The world recalls Priestley best as the man who discovered oxygen, the active ingredient in our planet's atmosphere. In the process, he helped de-throne an idea that dominated science for 23 uninterrupted centuries: Few concepts “have laid firmer hold upon the mind”, he wrote, than that air “is a simple elementary substance, indestructible and unalterable”.</a:t>
            </a:r>
            <a:endParaRPr lang="en-AU" sz="1800" kern="100" dirty="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lnSpc>
                <a:spcPct val="115000"/>
              </a:lnSpc>
              <a:spcAft>
                <a:spcPts val="800"/>
              </a:spcAft>
              <a:buFont typeface="Arial" panose="020B0604020202020204" pitchFamily="34" charset="0"/>
              <a:buChar char="•"/>
              <a:tabLst>
                <a:tab pos="457200" algn="l"/>
              </a:tabLst>
            </a:pPr>
            <a:r>
              <a:rPr lang="en-GB" sz="1800" kern="100" dirty="0">
                <a:effectLst/>
                <a:latin typeface="Aptos" panose="020B0004020202020204" pitchFamily="34" charset="0"/>
                <a:ea typeface="DengXian" panose="02010600030101010101" pitchFamily="2" charset="-122"/>
                <a:cs typeface="Times New Roman" panose="02020603050405020304" pitchFamily="18" charset="0"/>
              </a:rPr>
              <a:t>In a series of experiments culminating in 1774, Priestley found that </a:t>
            </a:r>
            <a:r>
              <a:rPr lang="en-GB" sz="1800" b="1" kern="100" dirty="0">
                <a:effectLst/>
                <a:latin typeface="Aptos" panose="020B0004020202020204" pitchFamily="34" charset="0"/>
                <a:ea typeface="DengXian" panose="02010600030101010101" pitchFamily="2" charset="-122"/>
                <a:cs typeface="Times New Roman" panose="02020603050405020304" pitchFamily="18" charset="0"/>
              </a:rPr>
              <a:t>“air is not an elementary substance, but a composition”</a:t>
            </a:r>
            <a:r>
              <a:rPr lang="en-GB" sz="1800" kern="100" dirty="0">
                <a:effectLst/>
                <a:latin typeface="Aptos" panose="020B0004020202020204" pitchFamily="34" charset="0"/>
                <a:ea typeface="DengXian" panose="02010600030101010101" pitchFamily="2" charset="-122"/>
                <a:cs typeface="Times New Roman" panose="02020603050405020304" pitchFamily="18" charset="0"/>
              </a:rPr>
              <a:t>, or mixture of gases. Among them was the colourless and highly reactive gas he called </a:t>
            </a:r>
            <a:r>
              <a:rPr lang="en-GB" sz="1800" b="1" kern="100" dirty="0">
                <a:effectLst/>
                <a:latin typeface="Aptos" panose="020B0004020202020204" pitchFamily="34" charset="0"/>
                <a:ea typeface="DengXian" panose="02010600030101010101" pitchFamily="2" charset="-122"/>
                <a:cs typeface="Times New Roman" panose="02020603050405020304" pitchFamily="18" charset="0"/>
              </a:rPr>
              <a:t>“dephlogisticated air”</a:t>
            </a:r>
            <a:r>
              <a:rPr lang="en-GB" sz="1800" kern="100" dirty="0">
                <a:effectLst/>
                <a:latin typeface="Aptos" panose="020B0004020202020204" pitchFamily="34" charset="0"/>
                <a:ea typeface="DengXian" panose="02010600030101010101" pitchFamily="2" charset="-122"/>
                <a:cs typeface="Times New Roman" panose="02020603050405020304" pitchFamily="18" charset="0"/>
              </a:rPr>
              <a:t>, to which the great French chemist Antoine Lavoisier would soon give the name “oxygen”.</a:t>
            </a:r>
            <a:endParaRPr lang="en-AU" sz="1800" kern="100" dirty="0">
              <a:effectLst/>
              <a:latin typeface="Aptos" panose="020B0004020202020204" pitchFamily="34" charset="0"/>
              <a:ea typeface="DengXian" panose="02010600030101010101" pitchFamily="2" charset="-122"/>
              <a:cs typeface="Times New Roman" panose="02020603050405020304" pitchFamily="18" charset="0"/>
            </a:endParaRPr>
          </a:p>
        </p:txBody>
      </p:sp>
      <p:pic>
        <p:nvPicPr>
          <p:cNvPr id="5" name="Picture 4" descr="A person looking at a glass dome&#10;&#10;Description automatically generated">
            <a:extLst>
              <a:ext uri="{FF2B5EF4-FFF2-40B4-BE49-F238E27FC236}">
                <a16:creationId xmlns:a16="http://schemas.microsoft.com/office/drawing/2014/main" id="{508FD3C3-B9EC-4F81-30E4-31B6AC32DCCB}"/>
              </a:ext>
            </a:extLst>
          </p:cNvPr>
          <p:cNvPicPr>
            <a:picLocks noChangeAspect="1"/>
          </p:cNvPicPr>
          <p:nvPr/>
        </p:nvPicPr>
        <p:blipFill>
          <a:blip r:embed="rId3">
            <a:extLst>
              <a:ext uri="{28A0092B-C50C-407E-A947-70E740481C1C}">
                <a14:useLocalDpi xmlns:a14="http://schemas.microsoft.com/office/drawing/2010/main" val="0"/>
              </a:ext>
            </a:extLst>
          </a:blip>
          <a:srcRect l="30946" r="32796" b="1"/>
          <a:stretch/>
        </p:blipFill>
        <p:spPr>
          <a:xfrm>
            <a:off x="7848600" y="10"/>
            <a:ext cx="4343400" cy="6857990"/>
          </a:xfrm>
          <a:prstGeom prst="rect">
            <a:avLst/>
          </a:prstGeom>
        </p:spPr>
      </p:pic>
    </p:spTree>
    <p:extLst>
      <p:ext uri="{BB962C8B-B14F-4D97-AF65-F5344CB8AC3E}">
        <p14:creationId xmlns:p14="http://schemas.microsoft.com/office/powerpoint/2010/main" val="3368055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D0CB7-479C-F924-8CA5-B9C3BC57BE46}"/>
              </a:ext>
            </a:extLst>
          </p:cNvPr>
          <p:cNvSpPr>
            <a:spLocks noGrp="1"/>
          </p:cNvSpPr>
          <p:nvPr>
            <p:ph type="title"/>
          </p:nvPr>
        </p:nvSpPr>
        <p:spPr>
          <a:xfrm>
            <a:off x="4702628" y="365125"/>
            <a:ext cx="6651171" cy="1325563"/>
          </a:xfrm>
        </p:spPr>
        <p:txBody>
          <a:bodyPr>
            <a:normAutofit/>
          </a:bodyPr>
          <a:lstStyle/>
          <a:p>
            <a:r>
              <a:rPr lang="en-AU" sz="4200" dirty="0"/>
              <a:t>5.2.1.4 – </a:t>
            </a:r>
            <a:r>
              <a:rPr lang="en-AU" sz="4200" kern="100" dirty="0">
                <a:effectLst/>
                <a:latin typeface="Aptos" panose="020B0004020202020204" pitchFamily="34" charset="0"/>
                <a:ea typeface="DengXian" panose="02010600030101010101" pitchFamily="2" charset="-122"/>
                <a:cs typeface="Cordia New" panose="020B0304020202020204" pitchFamily="34" charset="-34"/>
              </a:rPr>
              <a:t>Priestley and oxygen</a:t>
            </a:r>
            <a:endParaRPr lang="en-AU" sz="4200" dirty="0"/>
          </a:p>
        </p:txBody>
      </p:sp>
      <p:sp>
        <p:nvSpPr>
          <p:cNvPr id="3" name="Content Placeholder 2">
            <a:extLst>
              <a:ext uri="{FF2B5EF4-FFF2-40B4-BE49-F238E27FC236}">
                <a16:creationId xmlns:a16="http://schemas.microsoft.com/office/drawing/2014/main" id="{14512C04-8C63-5A3C-D744-AAAC67D5870D}"/>
              </a:ext>
            </a:extLst>
          </p:cNvPr>
          <p:cNvSpPr>
            <a:spLocks noGrp="1"/>
          </p:cNvSpPr>
          <p:nvPr>
            <p:ph idx="1"/>
          </p:nvPr>
        </p:nvSpPr>
        <p:spPr>
          <a:xfrm>
            <a:off x="4983480" y="1825625"/>
            <a:ext cx="6487886" cy="4351338"/>
          </a:xfrm>
        </p:spPr>
        <p:txBody>
          <a:bodyPr>
            <a:normAutofit/>
          </a:bodyPr>
          <a:lstStyle/>
          <a:p>
            <a:pPr marL="342900" lvl="0" indent="-342900">
              <a:spcAft>
                <a:spcPts val="800"/>
              </a:spcAft>
              <a:buFont typeface="Arial" panose="020B0604020202020204" pitchFamily="34" charset="0"/>
              <a:buChar char="•"/>
              <a:tabLst>
                <a:tab pos="457200" algn="l"/>
              </a:tabLst>
            </a:pPr>
            <a:r>
              <a:rPr lang="en-GB" sz="2400" kern="100">
                <a:effectLst/>
                <a:latin typeface="Aptos" panose="020B0004020202020204" pitchFamily="34" charset="0"/>
                <a:ea typeface="DengXian" panose="02010600030101010101" pitchFamily="2" charset="-122"/>
                <a:cs typeface="Times New Roman" panose="02020603050405020304" pitchFamily="18" charset="0"/>
              </a:rPr>
              <a:t>In the mid-18</a:t>
            </a:r>
            <a:r>
              <a:rPr lang="en-GB" sz="2400" kern="100" baseline="30000">
                <a:effectLst/>
                <a:latin typeface="Aptos" panose="020B0004020202020204" pitchFamily="34" charset="0"/>
                <a:ea typeface="DengXian" panose="02010600030101010101" pitchFamily="2" charset="-122"/>
                <a:cs typeface="Times New Roman" panose="02020603050405020304" pitchFamily="18" charset="0"/>
              </a:rPr>
              <a:t>th</a:t>
            </a:r>
            <a:r>
              <a:rPr lang="en-GB" sz="2400" kern="100">
                <a:effectLst/>
                <a:latin typeface="Aptos" panose="020B0004020202020204" pitchFamily="34" charset="0"/>
                <a:ea typeface="DengXian" panose="02010600030101010101" pitchFamily="2" charset="-122"/>
                <a:cs typeface="Times New Roman" panose="02020603050405020304" pitchFamily="18" charset="0"/>
              </a:rPr>
              <a:t> century, the concept of an element was still evolving. Researchers had distinguished no more than two dozen or so elements, depending on who was doing the counting. It wasn't clear how air fit into that system. Nobody knew what it was, and researchers kept finding that it could be converted into such a variety of forms that they routinely spoke of different “airs”.</a:t>
            </a:r>
            <a:endParaRPr lang="en-AU" sz="2400" kern="100">
              <a:effectLst/>
              <a:latin typeface="Aptos" panose="020B0004020202020204" pitchFamily="34" charset="0"/>
              <a:ea typeface="DengXian" panose="02010600030101010101" pitchFamily="2" charset="-122"/>
              <a:cs typeface="Times New Roman" panose="02020603050405020304" pitchFamily="18" charset="0"/>
            </a:endParaRPr>
          </a:p>
          <a:p>
            <a:pPr marL="342900" lvl="0" indent="-342900">
              <a:spcAft>
                <a:spcPts val="800"/>
              </a:spcAft>
              <a:buFont typeface="Arial" panose="020B0604020202020204" pitchFamily="34" charset="0"/>
              <a:buChar char="•"/>
              <a:tabLst>
                <a:tab pos="457200" algn="l"/>
              </a:tabLst>
            </a:pPr>
            <a:r>
              <a:rPr lang="en-GB" sz="2400" kern="100">
                <a:effectLst/>
                <a:latin typeface="Aptos" panose="020B0004020202020204" pitchFamily="34" charset="0"/>
                <a:ea typeface="DengXian" panose="02010600030101010101" pitchFamily="2" charset="-122"/>
                <a:cs typeface="Times New Roman" panose="02020603050405020304" pitchFamily="18" charset="0"/>
              </a:rPr>
              <a:t>The principal method for altering the nature of air, early chemists learned, was to heat or burn some compound in it.</a:t>
            </a:r>
            <a:endParaRPr lang="en-AU" sz="2400" kern="100">
              <a:effectLst/>
              <a:latin typeface="Aptos" panose="020B0004020202020204" pitchFamily="34" charset="0"/>
              <a:ea typeface="DengXian" panose="02010600030101010101" pitchFamily="2" charset="-122"/>
              <a:cs typeface="Times New Roman" panose="02020603050405020304" pitchFamily="18" charset="0"/>
            </a:endParaRPr>
          </a:p>
        </p:txBody>
      </p:sp>
      <p:pic>
        <p:nvPicPr>
          <p:cNvPr id="5" name="Picture 4" descr="A table with a lit up flame on top of it&#10;&#10;Description automatically generated with medium confidence">
            <a:extLst>
              <a:ext uri="{FF2B5EF4-FFF2-40B4-BE49-F238E27FC236}">
                <a16:creationId xmlns:a16="http://schemas.microsoft.com/office/drawing/2014/main" id="{BCD06E8C-FCD5-4258-3E63-AAAAEBA69E28}"/>
              </a:ext>
            </a:extLst>
          </p:cNvPr>
          <p:cNvPicPr>
            <a:picLocks noChangeAspect="1"/>
          </p:cNvPicPr>
          <p:nvPr/>
        </p:nvPicPr>
        <p:blipFill>
          <a:blip r:embed="rId3">
            <a:extLst>
              <a:ext uri="{28A0092B-C50C-407E-A947-70E740481C1C}">
                <a14:useLocalDpi xmlns:a14="http://schemas.microsoft.com/office/drawing/2010/main" val="0"/>
              </a:ext>
            </a:extLst>
          </a:blip>
          <a:srcRect l="19826" r="43917" b="1"/>
          <a:stretch/>
        </p:blipFill>
        <p:spPr>
          <a:xfrm>
            <a:off x="20" y="10"/>
            <a:ext cx="4343380" cy="6857990"/>
          </a:xfrm>
          <a:prstGeom prst="rect">
            <a:avLst/>
          </a:prstGeom>
        </p:spPr>
      </p:pic>
    </p:spTree>
    <p:extLst>
      <p:ext uri="{BB962C8B-B14F-4D97-AF65-F5344CB8AC3E}">
        <p14:creationId xmlns:p14="http://schemas.microsoft.com/office/powerpoint/2010/main" val="15061880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D70E98-403E-1912-79D1-DEE8111F60B9}"/>
              </a:ext>
            </a:extLst>
          </p:cNvPr>
          <p:cNvSpPr>
            <a:spLocks noGrp="1"/>
          </p:cNvSpPr>
          <p:nvPr>
            <p:ph type="title"/>
          </p:nvPr>
        </p:nvSpPr>
        <p:spPr>
          <a:xfrm>
            <a:off x="838201" y="365125"/>
            <a:ext cx="3435625" cy="1325563"/>
          </a:xfrm>
        </p:spPr>
        <p:txBody>
          <a:bodyPr>
            <a:normAutofit/>
          </a:bodyPr>
          <a:lstStyle/>
          <a:p>
            <a:r>
              <a:rPr lang="en-AU" sz="3100">
                <a:gradFill flip="none" rotWithShape="1">
                  <a:gsLst>
                    <a:gs pos="28000">
                      <a:srgbClr val="EDEDED"/>
                    </a:gs>
                    <a:gs pos="0">
                      <a:srgbClr val="BFBFBF"/>
                    </a:gs>
                    <a:gs pos="100000">
                      <a:srgbClr val="FFFFFF"/>
                    </a:gs>
                  </a:gsLst>
                  <a:lin ang="4800000" scaled="0"/>
                  <a:tileRect/>
                </a:gradFill>
              </a:rPr>
              <a:t>5.2.1.4 – </a:t>
            </a:r>
            <a:r>
              <a:rPr lang="en-AU" sz="3100" kern="100">
                <a:gradFill flip="none" rotWithShape="1">
                  <a:gsLst>
                    <a:gs pos="28000">
                      <a:srgbClr val="EDEDED"/>
                    </a:gs>
                    <a:gs pos="0">
                      <a:srgbClr val="BFBFBF"/>
                    </a:gs>
                    <a:gs pos="100000">
                      <a:srgbClr val="FFFFFF"/>
                    </a:gs>
                  </a:gsLst>
                  <a:lin ang="4800000" scaled="0"/>
                  <a:tileRect/>
                </a:gradFill>
                <a:effectLst/>
                <a:latin typeface="Aptos" panose="020B0004020202020204" pitchFamily="34" charset="0"/>
                <a:ea typeface="DengXian" panose="02010600030101010101" pitchFamily="2" charset="-122"/>
                <a:cs typeface="Cordia New" panose="020B0304020202020204" pitchFamily="34" charset="-34"/>
              </a:rPr>
              <a:t>Priestley and oxygen – 2020</a:t>
            </a:r>
            <a:endParaRPr lang="en-AU" sz="3100">
              <a:gradFill flip="none" rotWithShape="1">
                <a:gsLst>
                  <a:gs pos="28000">
                    <a:srgbClr val="EDEDED"/>
                  </a:gs>
                  <a:gs pos="0">
                    <a:srgbClr val="BFBFBF"/>
                  </a:gs>
                  <a:gs pos="100000">
                    <a:srgbClr val="FFFFFF"/>
                  </a:gs>
                </a:gsLst>
                <a:lin ang="4800000" scaled="0"/>
                <a:tileRect/>
              </a:gradFill>
            </a:endParaRPr>
          </a:p>
        </p:txBody>
      </p:sp>
      <p:sp>
        <p:nvSpPr>
          <p:cNvPr id="9" name="Content Placeholder 8">
            <a:extLst>
              <a:ext uri="{FF2B5EF4-FFF2-40B4-BE49-F238E27FC236}">
                <a16:creationId xmlns:a16="http://schemas.microsoft.com/office/drawing/2014/main" id="{2777A533-4787-56AB-BE7A-B63988C6CD63}"/>
              </a:ext>
            </a:extLst>
          </p:cNvPr>
          <p:cNvSpPr>
            <a:spLocks noGrp="1"/>
          </p:cNvSpPr>
          <p:nvPr>
            <p:ph idx="1"/>
          </p:nvPr>
        </p:nvSpPr>
        <p:spPr>
          <a:xfrm>
            <a:off x="666974" y="1825625"/>
            <a:ext cx="3606853" cy="4351338"/>
          </a:xfrm>
        </p:spPr>
        <p:txBody>
          <a:bodyPr>
            <a:normAutofit/>
          </a:bodyPr>
          <a:lstStyle/>
          <a:p>
            <a:endParaRPr lang="en-US" sz="2000">
              <a:gradFill>
                <a:gsLst>
                  <a:gs pos="34000">
                    <a:srgbClr val="EDEDED"/>
                  </a:gs>
                  <a:gs pos="0">
                    <a:srgbClr val="BFBFBF"/>
                  </a:gs>
                  <a:gs pos="100000">
                    <a:srgbClr val="FFFFFF"/>
                  </a:gs>
                </a:gsLst>
                <a:lin ang="4800000" scaled="0"/>
              </a:gradFill>
            </a:endParaRPr>
          </a:p>
        </p:txBody>
      </p:sp>
      <p:pic>
        <p:nvPicPr>
          <p:cNvPr id="5" name="Content Placeholder 4" descr="A screenshot of a test&#10;&#10;AI-generated content may be incorrect.">
            <a:extLst>
              <a:ext uri="{FF2B5EF4-FFF2-40B4-BE49-F238E27FC236}">
                <a16:creationId xmlns:a16="http://schemas.microsoft.com/office/drawing/2014/main" id="{E09D68D5-E851-B970-7C09-A069AB3BA815}"/>
              </a:ext>
            </a:extLst>
          </p:cNvPr>
          <p:cNvPicPr>
            <a:picLocks noChangeAspect="1"/>
          </p:cNvPicPr>
          <p:nvPr/>
        </p:nvPicPr>
        <p:blipFill>
          <a:blip r:embed="rId3"/>
          <a:stretch>
            <a:fillRect/>
          </a:stretch>
        </p:blipFill>
        <p:spPr>
          <a:xfrm>
            <a:off x="5274539" y="1929309"/>
            <a:ext cx="6314487" cy="2999381"/>
          </a:xfrm>
          <a:prstGeom prst="rect">
            <a:avLst/>
          </a:prstGeom>
        </p:spPr>
      </p:pic>
    </p:spTree>
    <p:extLst>
      <p:ext uri="{BB962C8B-B14F-4D97-AF65-F5344CB8AC3E}">
        <p14:creationId xmlns:p14="http://schemas.microsoft.com/office/powerpoint/2010/main" val="228344058"/>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027185-12B2-1EE5-2CEA-494C457950A4}"/>
              </a:ext>
            </a:extLst>
          </p:cNvPr>
          <p:cNvSpPr>
            <a:spLocks noGrp="1"/>
          </p:cNvSpPr>
          <p:nvPr>
            <p:ph type="title"/>
          </p:nvPr>
        </p:nvSpPr>
        <p:spPr>
          <a:xfrm>
            <a:off x="838201" y="365125"/>
            <a:ext cx="3435625" cy="1325563"/>
          </a:xfrm>
        </p:spPr>
        <p:txBody>
          <a:bodyPr>
            <a:normAutofit/>
          </a:bodyPr>
          <a:lstStyle/>
          <a:p>
            <a:r>
              <a:rPr lang="en-AU" sz="3100">
                <a:gradFill flip="none" rotWithShape="1">
                  <a:gsLst>
                    <a:gs pos="28000">
                      <a:srgbClr val="EDEDED"/>
                    </a:gs>
                    <a:gs pos="0">
                      <a:srgbClr val="BFBFBF"/>
                    </a:gs>
                    <a:gs pos="100000">
                      <a:srgbClr val="FFFFFF"/>
                    </a:gs>
                  </a:gsLst>
                  <a:lin ang="4800000" scaled="0"/>
                  <a:tileRect/>
                </a:gradFill>
              </a:rPr>
              <a:t>5.2.1.4 – </a:t>
            </a:r>
            <a:r>
              <a:rPr lang="en-AU" sz="3100" kern="100">
                <a:gradFill flip="none" rotWithShape="1">
                  <a:gsLst>
                    <a:gs pos="28000">
                      <a:srgbClr val="EDEDED"/>
                    </a:gs>
                    <a:gs pos="0">
                      <a:srgbClr val="BFBFBF"/>
                    </a:gs>
                    <a:gs pos="100000">
                      <a:srgbClr val="FFFFFF"/>
                    </a:gs>
                  </a:gsLst>
                  <a:lin ang="4800000" scaled="0"/>
                  <a:tileRect/>
                </a:gradFill>
                <a:effectLst/>
                <a:latin typeface="Aptos" panose="020B0004020202020204" pitchFamily="34" charset="0"/>
                <a:ea typeface="DengXian" panose="02010600030101010101" pitchFamily="2" charset="-122"/>
                <a:cs typeface="Cordia New" panose="020B0304020202020204" pitchFamily="34" charset="-34"/>
              </a:rPr>
              <a:t>Priestley and oxygen – 2020</a:t>
            </a:r>
            <a:endParaRPr lang="en-AU" sz="3100">
              <a:gradFill flip="none" rotWithShape="1">
                <a:gsLst>
                  <a:gs pos="28000">
                    <a:srgbClr val="EDEDED"/>
                  </a:gs>
                  <a:gs pos="0">
                    <a:srgbClr val="BFBFBF"/>
                  </a:gs>
                  <a:gs pos="100000">
                    <a:srgbClr val="FFFFFF"/>
                  </a:gs>
                </a:gsLst>
                <a:lin ang="4800000" scaled="0"/>
                <a:tileRect/>
              </a:gradFill>
            </a:endParaRPr>
          </a:p>
        </p:txBody>
      </p:sp>
      <p:sp>
        <p:nvSpPr>
          <p:cNvPr id="9" name="Content Placeholder 8">
            <a:extLst>
              <a:ext uri="{FF2B5EF4-FFF2-40B4-BE49-F238E27FC236}">
                <a16:creationId xmlns:a16="http://schemas.microsoft.com/office/drawing/2014/main" id="{F71D105E-C809-94F3-232B-F51587853BCD}"/>
              </a:ext>
            </a:extLst>
          </p:cNvPr>
          <p:cNvSpPr>
            <a:spLocks noGrp="1"/>
          </p:cNvSpPr>
          <p:nvPr>
            <p:ph idx="1"/>
          </p:nvPr>
        </p:nvSpPr>
        <p:spPr>
          <a:xfrm>
            <a:off x="666974" y="1825625"/>
            <a:ext cx="3606853" cy="4351338"/>
          </a:xfrm>
        </p:spPr>
        <p:txBody>
          <a:bodyPr>
            <a:normAutofit/>
          </a:bodyPr>
          <a:lstStyle/>
          <a:p>
            <a:endParaRPr lang="en-US" sz="2000">
              <a:gradFill>
                <a:gsLst>
                  <a:gs pos="34000">
                    <a:srgbClr val="EDEDED"/>
                  </a:gs>
                  <a:gs pos="0">
                    <a:srgbClr val="BFBFBF"/>
                  </a:gs>
                  <a:gs pos="100000">
                    <a:srgbClr val="FFFFFF"/>
                  </a:gs>
                </a:gsLst>
                <a:lin ang="4800000" scaled="0"/>
              </a:gradFill>
            </a:endParaRPr>
          </a:p>
        </p:txBody>
      </p:sp>
      <p:pic>
        <p:nvPicPr>
          <p:cNvPr id="5" name="Content Placeholder 4" descr="A screenshot of a computer&#10;&#10;AI-generated content may be incorrect.">
            <a:extLst>
              <a:ext uri="{FF2B5EF4-FFF2-40B4-BE49-F238E27FC236}">
                <a16:creationId xmlns:a16="http://schemas.microsoft.com/office/drawing/2014/main" id="{97C8C2AC-FC29-B9BE-6E0D-E236BA5F3624}"/>
              </a:ext>
            </a:extLst>
          </p:cNvPr>
          <p:cNvPicPr>
            <a:picLocks noChangeAspect="1"/>
          </p:cNvPicPr>
          <p:nvPr/>
        </p:nvPicPr>
        <p:blipFill>
          <a:blip r:embed="rId3"/>
          <a:stretch>
            <a:fillRect/>
          </a:stretch>
        </p:blipFill>
        <p:spPr>
          <a:xfrm>
            <a:off x="5274539" y="1850378"/>
            <a:ext cx="6314487" cy="3157243"/>
          </a:xfrm>
          <a:prstGeom prst="rect">
            <a:avLst/>
          </a:prstGeom>
        </p:spPr>
      </p:pic>
    </p:spTree>
    <p:extLst>
      <p:ext uri="{BB962C8B-B14F-4D97-AF65-F5344CB8AC3E}">
        <p14:creationId xmlns:p14="http://schemas.microsoft.com/office/powerpoint/2010/main" val="2238677573"/>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F944ED-8047-C257-00C7-D991CEB1ACC3}"/>
              </a:ext>
            </a:extLst>
          </p:cNvPr>
          <p:cNvSpPr>
            <a:spLocks noGrp="1"/>
          </p:cNvSpPr>
          <p:nvPr>
            <p:ph type="title"/>
          </p:nvPr>
        </p:nvSpPr>
        <p:spPr>
          <a:xfrm>
            <a:off x="838201" y="365125"/>
            <a:ext cx="3435625" cy="1325563"/>
          </a:xfrm>
        </p:spPr>
        <p:txBody>
          <a:bodyPr>
            <a:normAutofit/>
          </a:bodyPr>
          <a:lstStyle/>
          <a:p>
            <a:r>
              <a:rPr lang="en-AU" sz="4000">
                <a:gradFill flip="none" rotWithShape="1">
                  <a:gsLst>
                    <a:gs pos="28000">
                      <a:srgbClr val="EDEDED"/>
                    </a:gs>
                    <a:gs pos="0">
                      <a:srgbClr val="BFBFBF"/>
                    </a:gs>
                    <a:gs pos="100000">
                      <a:srgbClr val="FFFFFF"/>
                    </a:gs>
                  </a:gsLst>
                  <a:lin ang="4800000" scaled="0"/>
                  <a:tileRect/>
                </a:gradFill>
              </a:rPr>
              <a:t>5.2.1.4 – Priestley 2021</a:t>
            </a:r>
          </a:p>
        </p:txBody>
      </p:sp>
      <p:sp>
        <p:nvSpPr>
          <p:cNvPr id="9" name="Content Placeholder 8">
            <a:extLst>
              <a:ext uri="{FF2B5EF4-FFF2-40B4-BE49-F238E27FC236}">
                <a16:creationId xmlns:a16="http://schemas.microsoft.com/office/drawing/2014/main" id="{52B8BDE0-2FDD-322A-E956-4D6B780AC34F}"/>
              </a:ext>
            </a:extLst>
          </p:cNvPr>
          <p:cNvSpPr>
            <a:spLocks noGrp="1"/>
          </p:cNvSpPr>
          <p:nvPr>
            <p:ph idx="1"/>
          </p:nvPr>
        </p:nvSpPr>
        <p:spPr>
          <a:xfrm>
            <a:off x="666974" y="1825625"/>
            <a:ext cx="3606853" cy="4351338"/>
          </a:xfrm>
        </p:spPr>
        <p:txBody>
          <a:bodyPr>
            <a:normAutofit/>
          </a:bodyPr>
          <a:lstStyle/>
          <a:p>
            <a:endParaRPr lang="en-US" sz="2000">
              <a:gradFill>
                <a:gsLst>
                  <a:gs pos="34000">
                    <a:srgbClr val="EDEDED"/>
                  </a:gs>
                  <a:gs pos="0">
                    <a:srgbClr val="BFBFBF"/>
                  </a:gs>
                  <a:gs pos="100000">
                    <a:srgbClr val="FFFFFF"/>
                  </a:gs>
                </a:gsLst>
                <a:lin ang="4800000" scaled="0"/>
              </a:gradFill>
            </a:endParaRPr>
          </a:p>
        </p:txBody>
      </p:sp>
      <p:pic>
        <p:nvPicPr>
          <p:cNvPr id="5" name="Content Placeholder 4" descr="A screenshot of a test&#10;&#10;AI-generated content may be incorrect.">
            <a:extLst>
              <a:ext uri="{FF2B5EF4-FFF2-40B4-BE49-F238E27FC236}">
                <a16:creationId xmlns:a16="http://schemas.microsoft.com/office/drawing/2014/main" id="{80943051-94D8-224D-5564-B6A6955EE5A6}"/>
              </a:ext>
            </a:extLst>
          </p:cNvPr>
          <p:cNvPicPr>
            <a:picLocks noChangeAspect="1"/>
          </p:cNvPicPr>
          <p:nvPr/>
        </p:nvPicPr>
        <p:blipFill>
          <a:blip r:embed="rId3"/>
          <a:stretch>
            <a:fillRect/>
          </a:stretch>
        </p:blipFill>
        <p:spPr>
          <a:xfrm>
            <a:off x="5274539" y="966350"/>
            <a:ext cx="6314487" cy="4925299"/>
          </a:xfrm>
          <a:prstGeom prst="rect">
            <a:avLst/>
          </a:prstGeom>
        </p:spPr>
      </p:pic>
    </p:spTree>
    <p:extLst>
      <p:ext uri="{BB962C8B-B14F-4D97-AF65-F5344CB8AC3E}">
        <p14:creationId xmlns:p14="http://schemas.microsoft.com/office/powerpoint/2010/main" val="3688113155"/>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F21F58-47CE-ABA6-90EB-E844FC03DC7B}"/>
              </a:ext>
            </a:extLst>
          </p:cNvPr>
          <p:cNvSpPr>
            <a:spLocks noGrp="1"/>
          </p:cNvSpPr>
          <p:nvPr>
            <p:ph type="title"/>
          </p:nvPr>
        </p:nvSpPr>
        <p:spPr>
          <a:xfrm>
            <a:off x="838201" y="365125"/>
            <a:ext cx="3435625" cy="1325563"/>
          </a:xfrm>
        </p:spPr>
        <p:txBody>
          <a:bodyPr>
            <a:normAutofit/>
          </a:bodyPr>
          <a:lstStyle/>
          <a:p>
            <a:r>
              <a:rPr lang="en-AU" sz="4000">
                <a:gradFill flip="none" rotWithShape="1">
                  <a:gsLst>
                    <a:gs pos="28000">
                      <a:srgbClr val="EDEDED"/>
                    </a:gs>
                    <a:gs pos="0">
                      <a:srgbClr val="BFBFBF"/>
                    </a:gs>
                    <a:gs pos="100000">
                      <a:srgbClr val="FFFFFF"/>
                    </a:gs>
                  </a:gsLst>
                  <a:lin ang="4800000" scaled="0"/>
                  <a:tileRect/>
                </a:gradFill>
              </a:rPr>
              <a:t>5.2.1.4 – Priestley 2021</a:t>
            </a:r>
          </a:p>
        </p:txBody>
      </p:sp>
      <p:sp>
        <p:nvSpPr>
          <p:cNvPr id="9" name="Content Placeholder 8">
            <a:extLst>
              <a:ext uri="{FF2B5EF4-FFF2-40B4-BE49-F238E27FC236}">
                <a16:creationId xmlns:a16="http://schemas.microsoft.com/office/drawing/2014/main" id="{C84906ED-A6D6-0713-1ED5-BE0AF9BC1CEA}"/>
              </a:ext>
            </a:extLst>
          </p:cNvPr>
          <p:cNvSpPr>
            <a:spLocks noGrp="1"/>
          </p:cNvSpPr>
          <p:nvPr>
            <p:ph idx="1"/>
          </p:nvPr>
        </p:nvSpPr>
        <p:spPr>
          <a:xfrm>
            <a:off x="666974" y="1825625"/>
            <a:ext cx="3606853" cy="4351338"/>
          </a:xfrm>
        </p:spPr>
        <p:txBody>
          <a:bodyPr>
            <a:normAutofit/>
          </a:bodyPr>
          <a:lstStyle/>
          <a:p>
            <a:endParaRPr lang="en-US" sz="2000">
              <a:gradFill>
                <a:gsLst>
                  <a:gs pos="34000">
                    <a:srgbClr val="EDEDED"/>
                  </a:gs>
                  <a:gs pos="0">
                    <a:srgbClr val="BFBFBF"/>
                  </a:gs>
                  <a:gs pos="100000">
                    <a:srgbClr val="FFFFFF"/>
                  </a:gs>
                </a:gsLst>
                <a:lin ang="4800000" scaled="0"/>
              </a:gradFill>
            </a:endParaRPr>
          </a:p>
        </p:txBody>
      </p:sp>
      <p:pic>
        <p:nvPicPr>
          <p:cNvPr id="5" name="Content Placeholder 4" descr="A paper with lines and text&#10;&#10;AI-generated content may be incorrect.">
            <a:extLst>
              <a:ext uri="{FF2B5EF4-FFF2-40B4-BE49-F238E27FC236}">
                <a16:creationId xmlns:a16="http://schemas.microsoft.com/office/drawing/2014/main" id="{1642D5AE-85B4-8F0B-2C27-F2A65C634C3F}"/>
              </a:ext>
            </a:extLst>
          </p:cNvPr>
          <p:cNvPicPr>
            <a:picLocks noChangeAspect="1"/>
          </p:cNvPicPr>
          <p:nvPr/>
        </p:nvPicPr>
        <p:blipFill>
          <a:blip r:embed="rId3"/>
          <a:stretch>
            <a:fillRect/>
          </a:stretch>
        </p:blipFill>
        <p:spPr>
          <a:xfrm>
            <a:off x="5274539" y="1945096"/>
            <a:ext cx="6314487" cy="2967808"/>
          </a:xfrm>
          <a:prstGeom prst="rect">
            <a:avLst/>
          </a:prstGeom>
        </p:spPr>
      </p:pic>
    </p:spTree>
    <p:extLst>
      <p:ext uri="{BB962C8B-B14F-4D97-AF65-F5344CB8AC3E}">
        <p14:creationId xmlns:p14="http://schemas.microsoft.com/office/powerpoint/2010/main" val="1729804162"/>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A0C747-8D43-1D69-858F-18141A5B172A}"/>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9794CF-16C1-F9E6-8902-BFE2567CA4CE}"/>
              </a:ext>
            </a:extLst>
          </p:cNvPr>
          <p:cNvSpPr>
            <a:spLocks noGrp="1"/>
          </p:cNvSpPr>
          <p:nvPr>
            <p:ph type="title"/>
          </p:nvPr>
        </p:nvSpPr>
        <p:spPr>
          <a:xfrm>
            <a:off x="838201" y="365125"/>
            <a:ext cx="3435625" cy="1325563"/>
          </a:xfrm>
        </p:spPr>
        <p:txBody>
          <a:bodyPr>
            <a:normAutofit/>
          </a:bodyPr>
          <a:lstStyle/>
          <a:p>
            <a:r>
              <a:rPr lang="en-AU" sz="4000">
                <a:gradFill flip="none" rotWithShape="1">
                  <a:gsLst>
                    <a:gs pos="28000">
                      <a:srgbClr val="EDEDED"/>
                    </a:gs>
                    <a:gs pos="0">
                      <a:srgbClr val="BFBFBF"/>
                    </a:gs>
                    <a:gs pos="100000">
                      <a:srgbClr val="FFFFFF"/>
                    </a:gs>
                  </a:gsLst>
                  <a:lin ang="4800000" scaled="0"/>
                  <a:tileRect/>
                </a:gradFill>
              </a:rPr>
              <a:t>5.2.1.4 – Priestley 2021</a:t>
            </a:r>
          </a:p>
        </p:txBody>
      </p:sp>
      <p:sp>
        <p:nvSpPr>
          <p:cNvPr id="11" name="Content Placeholder 10">
            <a:extLst>
              <a:ext uri="{FF2B5EF4-FFF2-40B4-BE49-F238E27FC236}">
                <a16:creationId xmlns:a16="http://schemas.microsoft.com/office/drawing/2014/main" id="{37C0BDF6-F079-111F-B0E3-935EDF4C5F47}"/>
              </a:ext>
            </a:extLst>
          </p:cNvPr>
          <p:cNvSpPr>
            <a:spLocks noGrp="1"/>
          </p:cNvSpPr>
          <p:nvPr>
            <p:ph idx="1"/>
          </p:nvPr>
        </p:nvSpPr>
        <p:spPr>
          <a:xfrm>
            <a:off x="666974" y="1825625"/>
            <a:ext cx="3606853" cy="4351338"/>
          </a:xfrm>
        </p:spPr>
        <p:txBody>
          <a:bodyPr>
            <a:normAutofit/>
          </a:bodyPr>
          <a:lstStyle/>
          <a:p>
            <a:endParaRPr lang="en-US" sz="2000">
              <a:gradFill>
                <a:gsLst>
                  <a:gs pos="34000">
                    <a:srgbClr val="EDEDED"/>
                  </a:gs>
                  <a:gs pos="0">
                    <a:srgbClr val="BFBFBF"/>
                  </a:gs>
                  <a:gs pos="100000">
                    <a:srgbClr val="FFFFFF"/>
                  </a:gs>
                </a:gsLst>
                <a:lin ang="4800000" scaled="0"/>
              </a:gradFill>
            </a:endParaRPr>
          </a:p>
        </p:txBody>
      </p:sp>
      <p:pic>
        <p:nvPicPr>
          <p:cNvPr id="7" name="Content Placeholder 6" descr="A diagram of a plant in a glass dome&#10;&#10;AI-generated content may be incorrect.">
            <a:extLst>
              <a:ext uri="{FF2B5EF4-FFF2-40B4-BE49-F238E27FC236}">
                <a16:creationId xmlns:a16="http://schemas.microsoft.com/office/drawing/2014/main" id="{7F0D490A-266D-E491-E18A-354D77268313}"/>
              </a:ext>
            </a:extLst>
          </p:cNvPr>
          <p:cNvPicPr>
            <a:picLocks noChangeAspect="1"/>
          </p:cNvPicPr>
          <p:nvPr/>
        </p:nvPicPr>
        <p:blipFill>
          <a:blip r:embed="rId3"/>
          <a:stretch>
            <a:fillRect/>
          </a:stretch>
        </p:blipFill>
        <p:spPr>
          <a:xfrm>
            <a:off x="5274539" y="1029495"/>
            <a:ext cx="6314487" cy="4799009"/>
          </a:xfrm>
          <a:prstGeom prst="rect">
            <a:avLst/>
          </a:prstGeom>
        </p:spPr>
      </p:pic>
    </p:spTree>
    <p:extLst>
      <p:ext uri="{BB962C8B-B14F-4D97-AF65-F5344CB8AC3E}">
        <p14:creationId xmlns:p14="http://schemas.microsoft.com/office/powerpoint/2010/main" val="265649811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0C43B-47BA-87C5-5E80-B272F458F203}"/>
              </a:ext>
            </a:extLst>
          </p:cNvPr>
          <p:cNvSpPr>
            <a:spLocks noGrp="1"/>
          </p:cNvSpPr>
          <p:nvPr>
            <p:ph type="title"/>
          </p:nvPr>
        </p:nvSpPr>
        <p:spPr>
          <a:xfrm>
            <a:off x="838201" y="365125"/>
            <a:ext cx="3435625" cy="1325563"/>
          </a:xfrm>
        </p:spPr>
        <p:txBody>
          <a:bodyPr>
            <a:normAutofit/>
          </a:bodyPr>
          <a:lstStyle/>
          <a:p>
            <a:r>
              <a:rPr lang="en-AU" sz="3700">
                <a:gradFill flip="none" rotWithShape="1">
                  <a:gsLst>
                    <a:gs pos="28000">
                      <a:srgbClr val="EDEDED"/>
                    </a:gs>
                    <a:gs pos="0">
                      <a:srgbClr val="BFBFBF"/>
                    </a:gs>
                    <a:gs pos="100000">
                      <a:srgbClr val="FFFFFF"/>
                    </a:gs>
                  </a:gsLst>
                  <a:lin ang="4800000" scaled="0"/>
                  <a:tileRect/>
                </a:gradFill>
              </a:rPr>
              <a:t>5.2.1.4 – Priestly 2021 – MG</a:t>
            </a:r>
          </a:p>
        </p:txBody>
      </p:sp>
      <p:sp>
        <p:nvSpPr>
          <p:cNvPr id="9" name="Content Placeholder 8">
            <a:extLst>
              <a:ext uri="{FF2B5EF4-FFF2-40B4-BE49-F238E27FC236}">
                <a16:creationId xmlns:a16="http://schemas.microsoft.com/office/drawing/2014/main" id="{A7B5EB67-9255-D166-CEE5-62E4914436E2}"/>
              </a:ext>
            </a:extLst>
          </p:cNvPr>
          <p:cNvSpPr>
            <a:spLocks noGrp="1"/>
          </p:cNvSpPr>
          <p:nvPr>
            <p:ph idx="1"/>
          </p:nvPr>
        </p:nvSpPr>
        <p:spPr>
          <a:xfrm>
            <a:off x="666974" y="1825625"/>
            <a:ext cx="3606853" cy="4351338"/>
          </a:xfrm>
        </p:spPr>
        <p:txBody>
          <a:bodyPr>
            <a:normAutofit/>
          </a:bodyPr>
          <a:lstStyle/>
          <a:p>
            <a:endParaRPr lang="en-US" sz="2000">
              <a:gradFill>
                <a:gsLst>
                  <a:gs pos="34000">
                    <a:srgbClr val="EDEDED"/>
                  </a:gs>
                  <a:gs pos="0">
                    <a:srgbClr val="BFBFBF"/>
                  </a:gs>
                  <a:gs pos="100000">
                    <a:srgbClr val="FFFFFF"/>
                  </a:gs>
                </a:gsLst>
                <a:lin ang="4800000" scaled="0"/>
              </a:gradFill>
            </a:endParaRPr>
          </a:p>
        </p:txBody>
      </p:sp>
      <p:pic>
        <p:nvPicPr>
          <p:cNvPr id="5" name="Content Placeholder 4">
            <a:extLst>
              <a:ext uri="{FF2B5EF4-FFF2-40B4-BE49-F238E27FC236}">
                <a16:creationId xmlns:a16="http://schemas.microsoft.com/office/drawing/2014/main" id="{548F9DFE-1A9E-176A-755B-71DFA9572FDD}"/>
              </a:ext>
            </a:extLst>
          </p:cNvPr>
          <p:cNvPicPr>
            <a:picLocks noChangeAspect="1"/>
          </p:cNvPicPr>
          <p:nvPr/>
        </p:nvPicPr>
        <p:blipFill>
          <a:blip r:embed="rId3"/>
          <a:stretch>
            <a:fillRect/>
          </a:stretch>
        </p:blipFill>
        <p:spPr>
          <a:xfrm>
            <a:off x="5274539" y="753236"/>
            <a:ext cx="6314487" cy="5351527"/>
          </a:xfrm>
          <a:prstGeom prst="rect">
            <a:avLst/>
          </a:prstGeom>
        </p:spPr>
      </p:pic>
    </p:spTree>
    <p:extLst>
      <p:ext uri="{BB962C8B-B14F-4D97-AF65-F5344CB8AC3E}">
        <p14:creationId xmlns:p14="http://schemas.microsoft.com/office/powerpoint/2010/main" val="148927385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9F116-EA06-63DD-DA2A-E3CB1BDC58D4}"/>
              </a:ext>
            </a:extLst>
          </p:cNvPr>
          <p:cNvSpPr>
            <a:spLocks noGrp="1"/>
          </p:cNvSpPr>
          <p:nvPr>
            <p:ph type="title"/>
          </p:nvPr>
        </p:nvSpPr>
        <p:spPr/>
        <p:txBody>
          <a:bodyPr>
            <a:normAutofit fontScale="90000"/>
          </a:bodyPr>
          <a:lstStyle/>
          <a:p>
            <a:r>
              <a:rPr lang="en-AU" dirty="0"/>
              <a:t>5.1.1 – Why did they investigate that?</a:t>
            </a:r>
          </a:p>
        </p:txBody>
      </p:sp>
      <p:sp>
        <p:nvSpPr>
          <p:cNvPr id="3" name="Content Placeholder 2">
            <a:extLst>
              <a:ext uri="{FF2B5EF4-FFF2-40B4-BE49-F238E27FC236}">
                <a16:creationId xmlns:a16="http://schemas.microsoft.com/office/drawing/2014/main" id="{1D3FF6F5-C054-653A-50DA-9C502622E32C}"/>
              </a:ext>
            </a:extLst>
          </p:cNvPr>
          <p:cNvSpPr>
            <a:spLocks noGrp="1"/>
          </p:cNvSpPr>
          <p:nvPr>
            <p:ph idx="1"/>
          </p:nvPr>
        </p:nvSpPr>
        <p:spPr/>
        <p:txBody>
          <a:bodyPr>
            <a:normAutofit/>
          </a:bodyPr>
          <a:lstStyle/>
          <a:p>
            <a:r>
              <a:rPr lang="en-GB" dirty="0"/>
              <a:t>There are many factors that can initiate investigations. Some of these include:</a:t>
            </a:r>
          </a:p>
          <a:p>
            <a:endParaRPr lang="en-GB" dirty="0"/>
          </a:p>
          <a:p>
            <a:r>
              <a:rPr lang="en-GB" dirty="0"/>
              <a:t>Looking for or understanding more relationships and or patterns between variables.</a:t>
            </a:r>
          </a:p>
          <a:p>
            <a:r>
              <a:rPr lang="en-GB" dirty="0"/>
              <a:t>Testing others’ conclusions and hypothesis.</a:t>
            </a:r>
          </a:p>
          <a:p>
            <a:r>
              <a:rPr lang="en-GB" dirty="0"/>
              <a:t>New technologies and innovations that can measure more acutely and with more precision.</a:t>
            </a:r>
          </a:p>
          <a:p>
            <a:r>
              <a:rPr lang="en-GB" dirty="0"/>
              <a:t>The quest of discovery, to find what is not known.</a:t>
            </a:r>
          </a:p>
        </p:txBody>
      </p:sp>
    </p:spTree>
    <p:extLst>
      <p:ext uri="{BB962C8B-B14F-4D97-AF65-F5344CB8AC3E}">
        <p14:creationId xmlns:p14="http://schemas.microsoft.com/office/powerpoint/2010/main" val="24561265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2075747-965B-781E-C237-50D5E39FE289}"/>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B7E7C4-43EC-0DEA-47A2-8EDDA1BE6BED}"/>
              </a:ext>
            </a:extLst>
          </p:cNvPr>
          <p:cNvSpPr>
            <a:spLocks noGrp="1"/>
          </p:cNvSpPr>
          <p:nvPr>
            <p:ph type="title"/>
          </p:nvPr>
        </p:nvSpPr>
        <p:spPr>
          <a:xfrm>
            <a:off x="838201" y="365125"/>
            <a:ext cx="3435625" cy="1325563"/>
          </a:xfrm>
        </p:spPr>
        <p:txBody>
          <a:bodyPr>
            <a:normAutofit/>
          </a:bodyPr>
          <a:lstStyle/>
          <a:p>
            <a:r>
              <a:rPr lang="en-AU" sz="3700">
                <a:gradFill flip="none" rotWithShape="1">
                  <a:gsLst>
                    <a:gs pos="28000">
                      <a:srgbClr val="EDEDED"/>
                    </a:gs>
                    <a:gs pos="0">
                      <a:srgbClr val="BFBFBF"/>
                    </a:gs>
                    <a:gs pos="100000">
                      <a:srgbClr val="FFFFFF"/>
                    </a:gs>
                  </a:gsLst>
                  <a:lin ang="4800000" scaled="0"/>
                  <a:tileRect/>
                </a:gradFill>
              </a:rPr>
              <a:t>5.2.1.4 – Priestly 2021 – MG</a:t>
            </a:r>
          </a:p>
        </p:txBody>
      </p:sp>
      <p:sp>
        <p:nvSpPr>
          <p:cNvPr id="9" name="Content Placeholder 8">
            <a:extLst>
              <a:ext uri="{FF2B5EF4-FFF2-40B4-BE49-F238E27FC236}">
                <a16:creationId xmlns:a16="http://schemas.microsoft.com/office/drawing/2014/main" id="{D69F2E48-BDC5-32D2-3732-A0063662AB3B}"/>
              </a:ext>
            </a:extLst>
          </p:cNvPr>
          <p:cNvSpPr>
            <a:spLocks noGrp="1"/>
          </p:cNvSpPr>
          <p:nvPr>
            <p:ph idx="1"/>
          </p:nvPr>
        </p:nvSpPr>
        <p:spPr>
          <a:xfrm>
            <a:off x="666974" y="1825625"/>
            <a:ext cx="3606853" cy="4351338"/>
          </a:xfrm>
        </p:spPr>
        <p:txBody>
          <a:bodyPr>
            <a:normAutofit/>
          </a:bodyPr>
          <a:lstStyle/>
          <a:p>
            <a:endParaRPr lang="en-US" sz="2000">
              <a:gradFill>
                <a:gsLst>
                  <a:gs pos="34000">
                    <a:srgbClr val="EDEDED"/>
                  </a:gs>
                  <a:gs pos="0">
                    <a:srgbClr val="BFBFBF"/>
                  </a:gs>
                  <a:gs pos="100000">
                    <a:srgbClr val="FFFFFF"/>
                  </a:gs>
                </a:gsLst>
                <a:lin ang="4800000" scaled="0"/>
              </a:gradFill>
            </a:endParaRPr>
          </a:p>
        </p:txBody>
      </p:sp>
      <p:pic>
        <p:nvPicPr>
          <p:cNvPr id="4" name="Picture 3" descr="A questionnaire with text and images&#10;&#10;AI-generated content may be incorrect.">
            <a:extLst>
              <a:ext uri="{FF2B5EF4-FFF2-40B4-BE49-F238E27FC236}">
                <a16:creationId xmlns:a16="http://schemas.microsoft.com/office/drawing/2014/main" id="{83752BFE-8A03-ABA4-F5F2-512B7865A651}"/>
              </a:ext>
            </a:extLst>
          </p:cNvPr>
          <p:cNvPicPr>
            <a:picLocks noChangeAspect="1"/>
          </p:cNvPicPr>
          <p:nvPr/>
        </p:nvPicPr>
        <p:blipFill>
          <a:blip r:embed="rId3"/>
          <a:stretch>
            <a:fillRect/>
          </a:stretch>
        </p:blipFill>
        <p:spPr>
          <a:xfrm>
            <a:off x="5639265" y="643464"/>
            <a:ext cx="5585035" cy="5571072"/>
          </a:xfrm>
          <a:prstGeom prst="rect">
            <a:avLst/>
          </a:prstGeom>
        </p:spPr>
      </p:pic>
    </p:spTree>
    <p:extLst>
      <p:ext uri="{BB962C8B-B14F-4D97-AF65-F5344CB8AC3E}">
        <p14:creationId xmlns:p14="http://schemas.microsoft.com/office/powerpoint/2010/main" val="4204447325"/>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wearing safety goggles sitting at a desk in a laboratory&#10;&#10;Description automatically generated">
            <a:extLst>
              <a:ext uri="{FF2B5EF4-FFF2-40B4-BE49-F238E27FC236}">
                <a16:creationId xmlns:a16="http://schemas.microsoft.com/office/drawing/2014/main" id="{BCB4D10B-36CC-13CD-6DAC-E7246F9C75F9}"/>
              </a:ext>
            </a:extLst>
          </p:cNvPr>
          <p:cNvPicPr>
            <a:picLocks noChangeAspect="1"/>
          </p:cNvPicPr>
          <p:nvPr/>
        </p:nvPicPr>
        <p:blipFill>
          <a:blip r:embed="rId3">
            <a:extLst>
              <a:ext uri="{28A0092B-C50C-407E-A947-70E740481C1C}">
                <a14:useLocalDpi xmlns:a14="http://schemas.microsoft.com/office/drawing/2010/main" val="0"/>
              </a:ext>
            </a:extLst>
          </a:blip>
          <a:srcRect l="26949" r="9975" b="1"/>
          <a:stretch/>
        </p:blipFill>
        <p:spPr>
          <a:xfrm>
            <a:off x="4636008" y="10"/>
            <a:ext cx="7555992" cy="6857990"/>
          </a:xfrm>
          <a:prstGeom prst="rect">
            <a:avLst/>
          </a:prstGeom>
        </p:spPr>
      </p:pic>
      <p:sp useBgFill="1">
        <p:nvSpPr>
          <p:cNvPr id="10" name="Rectangle 9">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99A8D-D460-0D5A-9742-E98E0FD2AB98}"/>
              </a:ext>
            </a:extLst>
          </p:cNvPr>
          <p:cNvSpPr>
            <a:spLocks noGrp="1"/>
          </p:cNvSpPr>
          <p:nvPr>
            <p:ph type="title"/>
          </p:nvPr>
        </p:nvSpPr>
        <p:spPr>
          <a:xfrm>
            <a:off x="838201" y="365125"/>
            <a:ext cx="3478160" cy="1325563"/>
          </a:xfrm>
        </p:spPr>
        <p:txBody>
          <a:bodyPr>
            <a:normAutofit/>
          </a:bodyPr>
          <a:lstStyle/>
          <a:p>
            <a:r>
              <a:rPr lang="en-AU" sz="2800" dirty="0"/>
              <a:t>5.2.3 &amp; 5.2.4 – Design Your Own Experiment</a:t>
            </a:r>
          </a:p>
        </p:txBody>
      </p:sp>
      <p:sp>
        <p:nvSpPr>
          <p:cNvPr id="3" name="Content Placeholder 2">
            <a:extLst>
              <a:ext uri="{FF2B5EF4-FFF2-40B4-BE49-F238E27FC236}">
                <a16:creationId xmlns:a16="http://schemas.microsoft.com/office/drawing/2014/main" id="{E5F7956F-E945-F1D9-5016-253B0309B6F5}"/>
              </a:ext>
            </a:extLst>
          </p:cNvPr>
          <p:cNvSpPr>
            <a:spLocks noGrp="1"/>
          </p:cNvSpPr>
          <p:nvPr>
            <p:ph idx="1"/>
          </p:nvPr>
        </p:nvSpPr>
        <p:spPr>
          <a:xfrm>
            <a:off x="838202" y="1825625"/>
            <a:ext cx="3478160" cy="4351338"/>
          </a:xfrm>
        </p:spPr>
        <p:txBody>
          <a:bodyPr>
            <a:normAutofit/>
          </a:bodyPr>
          <a:lstStyle/>
          <a:p>
            <a:r>
              <a:rPr lang="en-AU" sz="2000" kern="100" dirty="0">
                <a:latin typeface="Aptos" panose="020B0004020202020204" pitchFamily="34" charset="0"/>
                <a:ea typeface="DengXian" panose="02010600030101010101" pitchFamily="2" charset="-122"/>
                <a:cs typeface="Cordia New" panose="020B0304020202020204" pitchFamily="34" charset="-34"/>
              </a:rPr>
              <a:t>D</a:t>
            </a:r>
            <a:r>
              <a:rPr lang="en-AU" sz="2000" kern="100" dirty="0">
                <a:effectLst/>
                <a:latin typeface="Aptos" panose="020B0004020202020204" pitchFamily="34" charset="0"/>
                <a:ea typeface="DengXian" panose="02010600030101010101" pitchFamily="2" charset="-122"/>
                <a:cs typeface="Cordia New" panose="020B0304020202020204" pitchFamily="34" charset="-34"/>
              </a:rPr>
              <a:t>evelop a method most appropriate to test a hypothesis following</a:t>
            </a:r>
            <a:r>
              <a:rPr lang="en-AU" sz="2000" kern="100" dirty="0">
                <a:latin typeface="Aptos" panose="020B0004020202020204" pitchFamily="34" charset="0"/>
                <a:ea typeface="DengXian" panose="02010600030101010101" pitchFamily="2" charset="-122"/>
                <a:cs typeface="Cordia New" panose="020B0304020202020204" pitchFamily="34" charset="-34"/>
              </a:rPr>
              <a:t> an</a:t>
            </a:r>
            <a:r>
              <a:rPr lang="en-AU" sz="2000" kern="100" dirty="0">
                <a:effectLst/>
                <a:latin typeface="Aptos" panose="020B0004020202020204" pitchFamily="34" charset="0"/>
                <a:ea typeface="DengXian" panose="02010600030101010101" pitchFamily="2" charset="-122"/>
                <a:cs typeface="Cordia New" panose="020B0304020202020204" pitchFamily="34" charset="-34"/>
              </a:rPr>
              <a:t> observation</a:t>
            </a:r>
          </a:p>
          <a:p>
            <a:endParaRPr lang="en-AU" sz="2000" kern="100" dirty="0">
              <a:effectLst/>
              <a:latin typeface="Aptos" panose="020B0004020202020204" pitchFamily="34" charset="0"/>
              <a:ea typeface="DengXian" panose="02010600030101010101" pitchFamily="2" charset="-122"/>
              <a:cs typeface="Cordia New" panose="020B0304020202020204" pitchFamily="34" charset="-34"/>
            </a:endParaRPr>
          </a:p>
          <a:p>
            <a:r>
              <a:rPr lang="en-AU" sz="2000" kern="100" dirty="0">
                <a:latin typeface="Aptos" panose="020B0004020202020204" pitchFamily="34" charset="0"/>
                <a:ea typeface="DengXian" panose="02010600030101010101" pitchFamily="2" charset="-122"/>
                <a:cs typeface="Cordia New" panose="020B0304020202020204" pitchFamily="34" charset="-34"/>
              </a:rPr>
              <a:t>J</a:t>
            </a:r>
            <a:r>
              <a:rPr lang="en-AU" sz="2000" kern="100" dirty="0">
                <a:effectLst/>
                <a:latin typeface="Aptos" panose="020B0004020202020204" pitchFamily="34" charset="0"/>
                <a:ea typeface="DengXian" panose="02010600030101010101" pitchFamily="2" charset="-122"/>
                <a:cs typeface="Cordia New" panose="020B0304020202020204" pitchFamily="34" charset="-34"/>
              </a:rPr>
              <a:t>ustify the type of methodology used to test the hypothesis</a:t>
            </a:r>
          </a:p>
        </p:txBody>
      </p:sp>
    </p:spTree>
    <p:extLst>
      <p:ext uri="{BB962C8B-B14F-4D97-AF65-F5344CB8AC3E}">
        <p14:creationId xmlns:p14="http://schemas.microsoft.com/office/powerpoint/2010/main" val="736506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08DF-82FA-A2E6-377C-BA2E066C7715}"/>
              </a:ext>
            </a:extLst>
          </p:cNvPr>
          <p:cNvSpPr>
            <a:spLocks noGrp="1"/>
          </p:cNvSpPr>
          <p:nvPr>
            <p:ph type="title"/>
          </p:nvPr>
        </p:nvSpPr>
        <p:spPr/>
        <p:txBody>
          <a:bodyPr/>
          <a:lstStyle/>
          <a:p>
            <a:r>
              <a:rPr lang="en-AU" dirty="0"/>
              <a:t>5.3</a:t>
            </a:r>
          </a:p>
        </p:txBody>
      </p:sp>
      <p:sp>
        <p:nvSpPr>
          <p:cNvPr id="3" name="Content Placeholder 2">
            <a:extLst>
              <a:ext uri="{FF2B5EF4-FFF2-40B4-BE49-F238E27FC236}">
                <a16:creationId xmlns:a16="http://schemas.microsoft.com/office/drawing/2014/main" id="{5975399E-9CC6-1785-4465-376017FD006E}"/>
              </a:ext>
            </a:extLst>
          </p:cNvPr>
          <p:cNvSpPr>
            <a:spLocks noGrp="1"/>
          </p:cNvSpPr>
          <p:nvPr>
            <p:ph idx="1"/>
          </p:nvPr>
        </p:nvSpPr>
        <p:spPr>
          <a:xfrm>
            <a:off x="1120000" y="1825625"/>
            <a:ext cx="10233800" cy="4667250"/>
          </a:xfrm>
        </p:spPr>
        <p:txBody>
          <a:bodyPr numCol="2">
            <a:normAutofit fontScale="85000" lnSpcReduction="10000"/>
          </a:bodyPr>
          <a:lstStyle/>
          <a:p>
            <a:pPr marL="0" indent="0">
              <a:lnSpc>
                <a:spcPct val="115000"/>
              </a:lnSpc>
              <a:spcBef>
                <a:spcPts val="0"/>
              </a:spcBef>
              <a:buNone/>
            </a:pPr>
            <a:r>
              <a:rPr lang="en-AU" sz="1800" b="1" kern="100" dirty="0">
                <a:effectLst/>
                <a:latin typeface="Aptos" panose="020B0004020202020204" pitchFamily="34" charset="0"/>
                <a:ea typeface="Times New Roman" panose="02020603050405020304" pitchFamily="18" charset="0"/>
                <a:cs typeface="Cordia New" panose="020B0304020202020204" pitchFamily="34" charset="-34"/>
              </a:rPr>
              <a:t>5.3: How is the integrity of a scientific investigation judged?</a:t>
            </a:r>
            <a:br>
              <a:rPr lang="en-AU" sz="1800" b="1" kern="100" dirty="0">
                <a:effectLst/>
                <a:latin typeface="Aptos" panose="020B0004020202020204" pitchFamily="34" charset="0"/>
                <a:ea typeface="Times New Roman" panose="02020603050405020304" pitchFamily="18" charset="0"/>
                <a:cs typeface="Cordia New" panose="020B0304020202020204" pitchFamily="34" charset="-34"/>
              </a:rPr>
            </a:br>
            <a:endParaRPr lang="en-AU" sz="1800" kern="100" dirty="0">
              <a:effectLst/>
              <a:latin typeface="Aptos" panose="020B0004020202020204" pitchFamily="34" charset="0"/>
              <a:ea typeface="DengXian" panose="02010600030101010101" pitchFamily="2" charset="-122"/>
              <a:cs typeface="Cordia New" panose="020B0304020202020204" pitchFamily="34" charset="-34"/>
            </a:endParaRPr>
          </a:p>
          <a:p>
            <a:pPr marL="342900" lvl="0" indent="-342900">
              <a:lnSpc>
                <a:spcPct val="115000"/>
              </a:lnSpc>
              <a:spcBef>
                <a:spcPts val="0"/>
              </a:spcBef>
              <a:buFont typeface="Symbol" panose="05050102010706020507" pitchFamily="18" charset="2"/>
              <a:buChar char=""/>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evaluate the design of the student investigation by:</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explaining the choice of independent, dependent and controlled variables with reference to the research question</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explaining the sample selection and sample sizes used for gathering data</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justifying the suitability of materials used based on their relevance to the research question, availability, cost, risk and familiarity of use</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assessing the ethics of conducting the investigation by considering confidentiality, humane treatment and animal welfare</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predicting an achievable time frame to conduct the investigation</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justifying working individually or collaboratively </a:t>
            </a:r>
          </a:p>
          <a:p>
            <a:pPr marL="342900" lvl="0" indent="-342900">
              <a:lnSpc>
                <a:spcPct val="115000"/>
              </a:lnSpc>
              <a:spcBef>
                <a:spcPts val="0"/>
              </a:spcBef>
              <a:buFont typeface="Symbol" panose="05050102010706020507" pitchFamily="18" charset="2"/>
              <a:buChar char=""/>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conduct the planned investigation and collect, record and analyse primary data</a:t>
            </a:r>
          </a:p>
          <a:p>
            <a:pPr marL="342900" lvl="0" indent="-342900">
              <a:lnSpc>
                <a:spcPct val="115000"/>
              </a:lnSpc>
              <a:spcBef>
                <a:spcPts val="0"/>
              </a:spcBef>
              <a:buFont typeface="Symbol" panose="05050102010706020507" pitchFamily="18" charset="2"/>
              <a:buChar char=""/>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draw a conclusion or conclusions, and suggest further investigation or research by:</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analysing the results and interpreting the data </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explaining the relevance of the findings of the investigation in relation to the inquiry question and hypothesis </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justifying the methodology and any changes made to improve the data collected</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describing potential beneficial and harmful consequences when the findings are applied to a real-world scenario </a:t>
            </a:r>
          </a:p>
          <a:p>
            <a:pPr marL="342900" lvl="0" indent="-342900">
              <a:lnSpc>
                <a:spcPct val="115000"/>
              </a:lnSpc>
              <a:spcBef>
                <a:spcPts val="0"/>
              </a:spcBef>
              <a:buFont typeface="Symbol" panose="05050102010706020507" pitchFamily="18" charset="2"/>
              <a:buChar char=""/>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evaluate the validity of the investigation by determining whether the tests measured what they were intended to measure</a:t>
            </a:r>
          </a:p>
          <a:p>
            <a:pPr marL="342900" lvl="0" indent="-342900">
              <a:lnSpc>
                <a:spcPct val="115000"/>
              </a:lnSpc>
              <a:spcBef>
                <a:spcPts val="0"/>
              </a:spcBef>
              <a:buFont typeface="Symbol" panose="05050102010706020507" pitchFamily="18" charset="2"/>
              <a:buChar char=""/>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evaluate the reliability of the investigation by determining:</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consistency of the results obtained</a:t>
            </a:r>
          </a:p>
          <a:p>
            <a:pPr marL="742950" lvl="1" indent="-285750">
              <a:lnSpc>
                <a:spcPct val="115000"/>
              </a:lnSpc>
              <a:spcBef>
                <a:spcPts val="0"/>
              </a:spcBef>
              <a:buFont typeface="Courier New" panose="02070309020205020404" pitchFamily="49" charset="0"/>
              <a:buChar char="o"/>
            </a:pPr>
            <a:r>
              <a:rPr lang="en-AU" sz="1800" kern="100" dirty="0">
                <a:effectLst/>
                <a:latin typeface="Aptos" panose="020B0004020202020204" pitchFamily="34" charset="0"/>
                <a:ea typeface="DengXian" panose="02010600030101010101" pitchFamily="2" charset="-122"/>
                <a:cs typeface="Cordia New" panose="020B0304020202020204" pitchFamily="34" charset="-34"/>
              </a:rPr>
              <a:t>measures taken to reduce error</a:t>
            </a:r>
          </a:p>
        </p:txBody>
      </p:sp>
    </p:spTree>
    <p:extLst>
      <p:ext uri="{BB962C8B-B14F-4D97-AF65-F5344CB8AC3E}">
        <p14:creationId xmlns:p14="http://schemas.microsoft.com/office/powerpoint/2010/main" val="17426321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6" descr="A painting of a person sitting at a desk&#10;&#10;Description automatically generated">
            <a:extLst>
              <a:ext uri="{FF2B5EF4-FFF2-40B4-BE49-F238E27FC236}">
                <a16:creationId xmlns:a16="http://schemas.microsoft.com/office/drawing/2014/main" id="{2F112510-698F-2C96-8A13-84CBF8AFF38C}"/>
              </a:ext>
            </a:extLst>
          </p:cNvPr>
          <p:cNvPicPr>
            <a:picLocks noChangeAspect="1"/>
          </p:cNvPicPr>
          <p:nvPr/>
        </p:nvPicPr>
        <p:blipFill>
          <a:blip r:embed="rId4">
            <a:duotone>
              <a:prstClr val="black"/>
              <a:schemeClr val="tx2">
                <a:tint val="45000"/>
                <a:satMod val="400000"/>
              </a:schemeClr>
            </a:duotone>
            <a:alphaModFix amt="12000"/>
            <a:extLst>
              <a:ext uri="{28A0092B-C50C-407E-A947-70E740481C1C}">
                <a14:useLocalDpi xmlns:a14="http://schemas.microsoft.com/office/drawing/2010/main" val="0"/>
              </a:ext>
            </a:extLst>
          </a:blip>
          <a:srcRect t="1747"/>
          <a:stretch/>
        </p:blipFill>
        <p:spPr>
          <a:xfrm>
            <a:off x="20" y="1"/>
            <a:ext cx="12191980" cy="6858000"/>
          </a:xfrm>
          <a:prstGeom prst="rect">
            <a:avLst/>
          </a:prstGeom>
        </p:spPr>
      </p:pic>
      <p:sp>
        <p:nvSpPr>
          <p:cNvPr id="2" name="Title 1">
            <a:extLst>
              <a:ext uri="{FF2B5EF4-FFF2-40B4-BE49-F238E27FC236}">
                <a16:creationId xmlns:a16="http://schemas.microsoft.com/office/drawing/2014/main" id="{FDB8E6E3-CC69-FCB3-FC87-0268574F7C67}"/>
              </a:ext>
            </a:extLst>
          </p:cNvPr>
          <p:cNvSpPr>
            <a:spLocks noGrp="1"/>
          </p:cNvSpPr>
          <p:nvPr>
            <p:ph type="title"/>
          </p:nvPr>
        </p:nvSpPr>
        <p:spPr>
          <a:xfrm>
            <a:off x="838200" y="365125"/>
            <a:ext cx="10515600" cy="1325563"/>
          </a:xfrm>
        </p:spPr>
        <p:txBody>
          <a:bodyPr>
            <a:normAutofit/>
          </a:bodyPr>
          <a:lstStyle/>
          <a:p>
            <a:r>
              <a:rPr lang="en-AU" dirty="0"/>
              <a:t>5.3 – Design Your Own Experiment</a:t>
            </a:r>
          </a:p>
        </p:txBody>
      </p:sp>
      <p:sp>
        <p:nvSpPr>
          <p:cNvPr id="3" name="Content Placeholder 2">
            <a:extLst>
              <a:ext uri="{FF2B5EF4-FFF2-40B4-BE49-F238E27FC236}">
                <a16:creationId xmlns:a16="http://schemas.microsoft.com/office/drawing/2014/main" id="{37013CE1-4A82-BFEC-9699-70806CA1A82F}"/>
              </a:ext>
            </a:extLst>
          </p:cNvPr>
          <p:cNvSpPr>
            <a:spLocks noGrp="1"/>
          </p:cNvSpPr>
          <p:nvPr>
            <p:ph idx="1"/>
          </p:nvPr>
        </p:nvSpPr>
        <p:spPr>
          <a:xfrm>
            <a:off x="691816" y="1825624"/>
            <a:ext cx="11090168" cy="4815807"/>
          </a:xfrm>
        </p:spPr>
        <p:txBody>
          <a:bodyPr numCol="2" spcCol="360000">
            <a:normAutofit fontScale="92500" lnSpcReduction="20000"/>
          </a:bodyPr>
          <a:lstStyle/>
          <a:p>
            <a:pPr marL="342900" lvl="0" indent="-342900">
              <a:lnSpc>
                <a:spcPct val="115000"/>
              </a:lnSpc>
              <a:spcAft>
                <a:spcPts val="600"/>
              </a:spcAft>
              <a:buFont typeface="+mj-lt"/>
              <a:buAutoNum type="arabicPeriod"/>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Explain the choice of independent, dependent and controlled variables with reference to the research question</a:t>
            </a:r>
          </a:p>
          <a:p>
            <a:pPr marL="342900" lvl="0" indent="-342900">
              <a:lnSpc>
                <a:spcPct val="115000"/>
              </a:lnSpc>
              <a:spcAft>
                <a:spcPts val="600"/>
              </a:spcAft>
              <a:buFont typeface="+mj-lt"/>
              <a:buAutoNum type="arabicPeriod"/>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Explaining the sample selection and sample sizes used for gathering data</a:t>
            </a:r>
          </a:p>
          <a:p>
            <a:pPr marL="342900" lvl="0" indent="-342900">
              <a:lnSpc>
                <a:spcPct val="115000"/>
              </a:lnSpc>
              <a:spcAft>
                <a:spcPts val="600"/>
              </a:spcAft>
              <a:buFont typeface="+mj-lt"/>
              <a:buAutoNum type="arabicPeriod"/>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Justify the suitability of materials used based on their relevance to the research question, availability, cost, risk and familiarity of use</a:t>
            </a:r>
          </a:p>
          <a:p>
            <a:pPr marL="342900" lvl="0" indent="-342900">
              <a:lnSpc>
                <a:spcPct val="115000"/>
              </a:lnSpc>
              <a:spcAft>
                <a:spcPts val="600"/>
              </a:spcAft>
              <a:buFont typeface="+mj-lt"/>
              <a:buAutoNum type="arabicPeriod"/>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Assess the ethics of conducting the investigation by considering confidentiality, humane treatment and animal welfare</a:t>
            </a:r>
          </a:p>
          <a:p>
            <a:pPr marL="342900" lvl="0" indent="-342900">
              <a:lnSpc>
                <a:spcPct val="115000"/>
              </a:lnSpc>
              <a:spcAft>
                <a:spcPts val="600"/>
              </a:spcAft>
              <a:buFont typeface="+mj-lt"/>
              <a:buAutoNum type="arabicPeriod"/>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Predicting an achievable time frame to conduct the investigation</a:t>
            </a:r>
          </a:p>
          <a:p>
            <a:pPr marL="342900" lvl="0" indent="-342900">
              <a:lnSpc>
                <a:spcPct val="115000"/>
              </a:lnSpc>
              <a:spcAft>
                <a:spcPts val="600"/>
              </a:spcAft>
              <a:buFont typeface="+mj-lt"/>
              <a:buAutoNum type="arabicPeriod"/>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Justify working individually or collaboratively </a:t>
            </a:r>
          </a:p>
          <a:p>
            <a:pPr marL="342900" lvl="0" indent="-342900">
              <a:lnSpc>
                <a:spcPct val="115000"/>
              </a:lnSpc>
              <a:spcAft>
                <a:spcPts val="600"/>
              </a:spcAft>
              <a:buFont typeface="+mj-lt"/>
              <a:buAutoNum type="arabicPeriod"/>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Conduct the planned investigation and collect, record and analyse primary data</a:t>
            </a:r>
          </a:p>
          <a:p>
            <a:pPr marL="342900" lvl="0" indent="-342900">
              <a:lnSpc>
                <a:spcPct val="115000"/>
              </a:lnSpc>
              <a:spcAft>
                <a:spcPts val="600"/>
              </a:spcAft>
              <a:buFont typeface="+mj-lt"/>
              <a:buAutoNum type="arabicPeriod"/>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Draw a conclusion or conclusions, and suggest further investigation or research by:</a:t>
            </a:r>
          </a:p>
          <a:p>
            <a:pPr marL="742950" lvl="1" indent="-285750">
              <a:lnSpc>
                <a:spcPct val="115000"/>
              </a:lnSpc>
              <a:spcAft>
                <a:spcPts val="600"/>
              </a:spcAft>
              <a:buFont typeface="+mj-lt"/>
              <a:buAutoNum type="alphaLcParenR"/>
              <a:tabLst>
                <a:tab pos="9144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Analysing the results and interpreting the data </a:t>
            </a:r>
          </a:p>
          <a:p>
            <a:pPr marL="742950" lvl="1" indent="-285750">
              <a:lnSpc>
                <a:spcPct val="115000"/>
              </a:lnSpc>
              <a:spcAft>
                <a:spcPts val="600"/>
              </a:spcAft>
              <a:buFont typeface="+mj-lt"/>
              <a:buAutoNum type="alphaLcParenR"/>
              <a:tabLst>
                <a:tab pos="9144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Explaining the relevance of the findings of the investigation in relation to the inquiry question and hypothesis </a:t>
            </a:r>
          </a:p>
          <a:p>
            <a:pPr marL="742950" lvl="1" indent="-285750">
              <a:lnSpc>
                <a:spcPct val="115000"/>
              </a:lnSpc>
              <a:spcAft>
                <a:spcPts val="600"/>
              </a:spcAft>
              <a:buFont typeface="+mj-lt"/>
              <a:buAutoNum type="alphaLcParenR"/>
              <a:tabLst>
                <a:tab pos="9144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Justifying the methodology and any changes made to improve the data collected</a:t>
            </a:r>
          </a:p>
          <a:p>
            <a:pPr marL="742950" lvl="1" indent="-285750">
              <a:lnSpc>
                <a:spcPct val="115000"/>
              </a:lnSpc>
              <a:spcAft>
                <a:spcPts val="600"/>
              </a:spcAft>
              <a:buFont typeface="+mj-lt"/>
              <a:buAutoNum type="alphaLcParenR"/>
              <a:tabLst>
                <a:tab pos="9144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Describing potential beneficial and harmful consequences when the findings are applied to a real-world scenario </a:t>
            </a:r>
          </a:p>
          <a:p>
            <a:pPr marL="342900" lvl="0" indent="-342900">
              <a:lnSpc>
                <a:spcPct val="115000"/>
              </a:lnSpc>
              <a:spcAft>
                <a:spcPts val="600"/>
              </a:spcAft>
              <a:buFont typeface="+mj-lt"/>
              <a:buAutoNum type="arabicPeriod" startAt="9"/>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Evaluate the validity of the investigation by determining whether the tests measured what they were intended to measure</a:t>
            </a:r>
          </a:p>
          <a:p>
            <a:pPr marL="342900" lvl="0" indent="-342900">
              <a:lnSpc>
                <a:spcPct val="115000"/>
              </a:lnSpc>
              <a:spcAft>
                <a:spcPts val="600"/>
              </a:spcAft>
              <a:buFont typeface="+mj-lt"/>
              <a:buAutoNum type="arabicPeriod" startAt="9"/>
              <a:tabLst>
                <a:tab pos="4572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Evaluate the reliability of the investigation by determining:</a:t>
            </a:r>
          </a:p>
          <a:p>
            <a:pPr marL="742950" lvl="1" indent="-285750">
              <a:lnSpc>
                <a:spcPct val="115000"/>
              </a:lnSpc>
              <a:spcAft>
                <a:spcPts val="600"/>
              </a:spcAft>
              <a:buFont typeface="+mj-lt"/>
              <a:buAutoNum type="alphaLcParenR"/>
              <a:tabLst>
                <a:tab pos="9144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Consistency of the results obtained</a:t>
            </a:r>
          </a:p>
          <a:p>
            <a:pPr marL="742950" lvl="1" indent="-285750">
              <a:lnSpc>
                <a:spcPct val="115000"/>
              </a:lnSpc>
              <a:spcAft>
                <a:spcPts val="600"/>
              </a:spcAft>
              <a:buFont typeface="+mj-lt"/>
              <a:buAutoNum type="alphaLcParenR"/>
              <a:tabLst>
                <a:tab pos="914400" algn="l"/>
              </a:tabLst>
            </a:pPr>
            <a:r>
              <a:rPr lang="en-AU" sz="1600" kern="100" dirty="0">
                <a:effectLst/>
                <a:latin typeface="Aptos Display" panose="020B0004020202020204" pitchFamily="34" charset="0"/>
                <a:ea typeface="DengXian" panose="02010600030101010101" pitchFamily="2" charset="-122"/>
                <a:cs typeface="Cordia New" panose="020B0304020202020204" pitchFamily="34" charset="-34"/>
              </a:rPr>
              <a:t>Measures taken to reduce error</a:t>
            </a:r>
          </a:p>
        </p:txBody>
      </p:sp>
    </p:spTree>
    <p:extLst>
      <p:ext uri="{BB962C8B-B14F-4D97-AF65-F5344CB8AC3E}">
        <p14:creationId xmlns:p14="http://schemas.microsoft.com/office/powerpoint/2010/main" val="3925341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A close-up of a paper&#10;&#10;Description automatically generated">
            <a:extLst>
              <a:ext uri="{FF2B5EF4-FFF2-40B4-BE49-F238E27FC236}">
                <a16:creationId xmlns:a16="http://schemas.microsoft.com/office/drawing/2014/main" id="{37410FB1-A38E-C7CE-E7C7-1E0D4BE4EBE9}"/>
              </a:ext>
            </a:extLst>
          </p:cNvPr>
          <p:cNvPicPr>
            <a:picLocks noChangeAspect="1"/>
          </p:cNvPicPr>
          <p:nvPr/>
        </p:nvPicPr>
        <p:blipFill>
          <a:blip r:embed="rId3">
            <a:extLst>
              <a:ext uri="{28A0092B-C50C-407E-A947-70E740481C1C}">
                <a14:useLocalDpi xmlns:a14="http://schemas.microsoft.com/office/drawing/2010/main" val="0"/>
              </a:ext>
            </a:extLst>
          </a:blip>
          <a:srcRect l="16361" r="45758"/>
          <a:stretch/>
        </p:blipFill>
        <p:spPr>
          <a:xfrm>
            <a:off x="7552944" y="10"/>
            <a:ext cx="4639056" cy="6857990"/>
          </a:xfrm>
          <a:prstGeom prst="rect">
            <a:avLst/>
          </a:prstGeom>
        </p:spPr>
      </p:pic>
      <p:sp useBgFill="1">
        <p:nvSpPr>
          <p:cNvPr id="11" name="Rectangle 10">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A862A-6736-5439-E78B-10BA0D89EFB2}"/>
              </a:ext>
            </a:extLst>
          </p:cNvPr>
          <p:cNvSpPr>
            <a:spLocks noGrp="1"/>
          </p:cNvSpPr>
          <p:nvPr>
            <p:ph type="title"/>
          </p:nvPr>
        </p:nvSpPr>
        <p:spPr>
          <a:xfrm>
            <a:off x="838201" y="365125"/>
            <a:ext cx="6361590" cy="1325563"/>
          </a:xfrm>
        </p:spPr>
        <p:txBody>
          <a:bodyPr>
            <a:normAutofit/>
          </a:bodyPr>
          <a:lstStyle/>
          <a:p>
            <a:r>
              <a:rPr lang="en-AU" sz="4200"/>
              <a:t>5.4 – Structure of a Research Paper</a:t>
            </a:r>
          </a:p>
        </p:txBody>
      </p:sp>
      <p:sp>
        <p:nvSpPr>
          <p:cNvPr id="3" name="Content Placeholder 2">
            <a:extLst>
              <a:ext uri="{FF2B5EF4-FFF2-40B4-BE49-F238E27FC236}">
                <a16:creationId xmlns:a16="http://schemas.microsoft.com/office/drawing/2014/main" id="{F2FFE279-C2D2-1450-DBDB-8378AC629DFB}"/>
              </a:ext>
            </a:extLst>
          </p:cNvPr>
          <p:cNvSpPr>
            <a:spLocks noGrp="1"/>
          </p:cNvSpPr>
          <p:nvPr>
            <p:ph idx="1"/>
          </p:nvPr>
        </p:nvSpPr>
        <p:spPr>
          <a:xfrm>
            <a:off x="1120000" y="1825625"/>
            <a:ext cx="6079791" cy="4351338"/>
          </a:xfrm>
        </p:spPr>
        <p:txBody>
          <a:bodyPr>
            <a:normAutofit/>
          </a:bodyPr>
          <a:lstStyle/>
          <a:p>
            <a:pPr marL="342900" lvl="0" indent="-342900">
              <a:lnSpc>
                <a:spcPct val="115000"/>
              </a:lnSpc>
              <a:spcAft>
                <a:spcPts val="800"/>
              </a:spcAft>
              <a:buFont typeface="Symbol" panose="05050102010706020507" pitchFamily="18" charset="2"/>
              <a:buChar char=""/>
              <a:tabLst>
                <a:tab pos="457200" algn="l"/>
              </a:tabLst>
            </a:pPr>
            <a:r>
              <a:rPr lang="en-AU" sz="1400" kern="100" dirty="0">
                <a:effectLst/>
                <a:latin typeface="Aptos" panose="020B0004020202020204" pitchFamily="34" charset="0"/>
                <a:ea typeface="DengXian" panose="02010600030101010101" pitchFamily="2" charset="-122"/>
                <a:cs typeface="Cordia New" panose="020B0304020202020204" pitchFamily="34" charset="-34"/>
              </a:rPr>
              <a:t>review a published and peer-reviewed scientific report to determine the conventions of writing a report on a practical investigation </a:t>
            </a:r>
          </a:p>
          <a:p>
            <a:pPr marL="342900" lvl="0" indent="-342900">
              <a:lnSpc>
                <a:spcPct val="115000"/>
              </a:lnSpc>
              <a:spcAft>
                <a:spcPts val="800"/>
              </a:spcAft>
              <a:buFont typeface="Symbol" panose="05050102010706020507" pitchFamily="18" charset="2"/>
              <a:buChar char=""/>
              <a:tabLst>
                <a:tab pos="457200" algn="l"/>
              </a:tabLst>
            </a:pPr>
            <a:r>
              <a:rPr lang="en-AU" sz="1400" kern="100" dirty="0">
                <a:effectLst/>
                <a:latin typeface="Aptos" panose="020B0004020202020204" pitchFamily="34" charset="0"/>
                <a:ea typeface="DengXian" panose="02010600030101010101" pitchFamily="2" charset="-122"/>
                <a:cs typeface="Cordia New" panose="020B0304020202020204" pitchFamily="34" charset="-34"/>
              </a:rPr>
              <a:t>use a sample of a published and peer-reviewed secondary source to identify:</a:t>
            </a:r>
          </a:p>
          <a:p>
            <a:pPr marL="742950" lvl="1" indent="-285750">
              <a:lnSpc>
                <a:spcPct val="115000"/>
              </a:lnSpc>
              <a:spcAft>
                <a:spcPts val="800"/>
              </a:spcAft>
              <a:buFont typeface="Courier New" panose="02070309020205020404" pitchFamily="49" charset="0"/>
              <a:buChar char="o"/>
            </a:pPr>
            <a:r>
              <a:rPr lang="en-AU" sz="1400" kern="100" dirty="0">
                <a:effectLst/>
                <a:latin typeface="Aptos" panose="020B0004020202020204" pitchFamily="34" charset="0"/>
                <a:ea typeface="DengXian" panose="02010600030101010101" pitchFamily="2" charset="-122"/>
                <a:cs typeface="Times New Roman" panose="02020603050405020304" pitchFamily="18" charset="0"/>
              </a:rPr>
              <a:t>the </a:t>
            </a:r>
            <a:r>
              <a:rPr lang="en-AU" sz="1400" b="1" kern="100" dirty="0">
                <a:effectLst/>
                <a:latin typeface="Aptos" panose="020B0004020202020204" pitchFamily="34" charset="0"/>
                <a:ea typeface="DengXian" panose="02010600030101010101" pitchFamily="2" charset="-122"/>
                <a:cs typeface="Times New Roman" panose="02020603050405020304" pitchFamily="18" charset="0"/>
              </a:rPr>
              <a:t>purpose</a:t>
            </a:r>
            <a:r>
              <a:rPr lang="en-AU" sz="1400" kern="100" dirty="0">
                <a:effectLst/>
                <a:latin typeface="Aptos" panose="020B0004020202020204" pitchFamily="34" charset="0"/>
                <a:ea typeface="DengXian" panose="02010600030101010101" pitchFamily="2" charset="-122"/>
                <a:cs typeface="Times New Roman" panose="02020603050405020304" pitchFamily="18" charset="0"/>
              </a:rPr>
              <a:t> of the report </a:t>
            </a:r>
          </a:p>
          <a:p>
            <a:pPr marL="742950" lvl="1" indent="-285750">
              <a:lnSpc>
                <a:spcPct val="115000"/>
              </a:lnSpc>
              <a:spcAft>
                <a:spcPts val="800"/>
              </a:spcAft>
              <a:buFont typeface="Courier New" panose="02070309020205020404" pitchFamily="49" charset="0"/>
              <a:buChar char="o"/>
            </a:pPr>
            <a:r>
              <a:rPr lang="en-AU" sz="1400" kern="100" dirty="0">
                <a:effectLst/>
                <a:latin typeface="Aptos" panose="020B0004020202020204" pitchFamily="34" charset="0"/>
                <a:ea typeface="DengXian" panose="02010600030101010101" pitchFamily="2" charset="-122"/>
                <a:cs typeface="Times New Roman" panose="02020603050405020304" pitchFamily="18" charset="0"/>
              </a:rPr>
              <a:t>measures taken to </a:t>
            </a:r>
            <a:r>
              <a:rPr lang="en-AU" sz="1400" b="1" kern="100" dirty="0">
                <a:effectLst/>
                <a:latin typeface="Aptos" panose="020B0004020202020204" pitchFamily="34" charset="0"/>
                <a:ea typeface="DengXian" panose="02010600030101010101" pitchFamily="2" charset="-122"/>
                <a:cs typeface="Times New Roman" panose="02020603050405020304" pitchFamily="18" charset="0"/>
              </a:rPr>
              <a:t>reduce error</a:t>
            </a:r>
            <a:endParaRPr lang="en-AU" sz="1400" kern="100" dirty="0">
              <a:effectLst/>
              <a:latin typeface="Aptos" panose="020B0004020202020204" pitchFamily="34" charset="0"/>
              <a:ea typeface="DengXian" panose="02010600030101010101" pitchFamily="2" charset="-122"/>
              <a:cs typeface="Times New Roman" panose="02020603050405020304" pitchFamily="18" charset="0"/>
            </a:endParaRPr>
          </a:p>
          <a:p>
            <a:pPr marL="742950" lvl="1" indent="-285750">
              <a:lnSpc>
                <a:spcPct val="115000"/>
              </a:lnSpc>
              <a:spcAft>
                <a:spcPts val="800"/>
              </a:spcAft>
              <a:buFont typeface="Courier New" panose="02070309020205020404" pitchFamily="49" charset="0"/>
              <a:buChar char="o"/>
            </a:pPr>
            <a:r>
              <a:rPr lang="en-AU" sz="1400" kern="100" dirty="0">
                <a:effectLst/>
                <a:latin typeface="Aptos" panose="020B0004020202020204" pitchFamily="34" charset="0"/>
                <a:ea typeface="DengXian" panose="02010600030101010101" pitchFamily="2" charset="-122"/>
                <a:cs typeface="Times New Roman" panose="02020603050405020304" pitchFamily="18" charset="0"/>
              </a:rPr>
              <a:t>the </a:t>
            </a:r>
            <a:r>
              <a:rPr lang="en-AU" sz="1400" b="1" kern="100" dirty="0">
                <a:effectLst/>
                <a:latin typeface="Aptos" panose="020B0004020202020204" pitchFamily="34" charset="0"/>
                <a:ea typeface="DengXian" panose="02010600030101010101" pitchFamily="2" charset="-122"/>
                <a:cs typeface="Times New Roman" panose="02020603050405020304" pitchFamily="18" charset="0"/>
              </a:rPr>
              <a:t>language style </a:t>
            </a:r>
            <a:r>
              <a:rPr lang="en-AU" sz="1400" kern="100" dirty="0">
                <a:effectLst/>
                <a:latin typeface="Aptos" panose="020B0004020202020204" pitchFamily="34" charset="0"/>
                <a:ea typeface="DengXian" panose="02010600030101010101" pitchFamily="2" charset="-122"/>
                <a:cs typeface="Times New Roman" panose="02020603050405020304" pitchFamily="18" charset="0"/>
              </a:rPr>
              <a:t>used</a:t>
            </a:r>
          </a:p>
          <a:p>
            <a:pPr marL="742950" lvl="1" indent="-285750">
              <a:lnSpc>
                <a:spcPct val="115000"/>
              </a:lnSpc>
              <a:spcAft>
                <a:spcPts val="800"/>
              </a:spcAft>
              <a:buFont typeface="Courier New" panose="02070309020205020404" pitchFamily="49" charset="0"/>
              <a:buChar char="o"/>
            </a:pPr>
            <a:r>
              <a:rPr lang="en-AU" sz="1400" kern="100" dirty="0">
                <a:effectLst/>
                <a:latin typeface="Aptos" panose="020B0004020202020204" pitchFamily="34" charset="0"/>
                <a:ea typeface="DengXian" panose="02010600030101010101" pitchFamily="2" charset="-122"/>
                <a:cs typeface="Times New Roman" panose="02020603050405020304" pitchFamily="18" charset="0"/>
              </a:rPr>
              <a:t>the </a:t>
            </a:r>
            <a:r>
              <a:rPr lang="en-AU" sz="1400" b="1" kern="100" dirty="0">
                <a:effectLst/>
                <a:latin typeface="Aptos" panose="020B0004020202020204" pitchFamily="34" charset="0"/>
                <a:ea typeface="DengXian" panose="02010600030101010101" pitchFamily="2" charset="-122"/>
                <a:cs typeface="Times New Roman" panose="02020603050405020304" pitchFamily="18" charset="0"/>
              </a:rPr>
              <a:t>presentation and structure </a:t>
            </a:r>
            <a:r>
              <a:rPr lang="en-AU" sz="1400" kern="100" dirty="0">
                <a:effectLst/>
                <a:latin typeface="Aptos" panose="020B0004020202020204" pitchFamily="34" charset="0"/>
                <a:ea typeface="DengXian" panose="02010600030101010101" pitchFamily="2" charset="-122"/>
                <a:cs typeface="Times New Roman" panose="02020603050405020304" pitchFamily="18" charset="0"/>
              </a:rPr>
              <a:t>of the report</a:t>
            </a:r>
          </a:p>
          <a:p>
            <a:pPr marL="342900" lvl="0" indent="-342900">
              <a:lnSpc>
                <a:spcPct val="115000"/>
              </a:lnSpc>
              <a:spcAft>
                <a:spcPts val="800"/>
              </a:spcAft>
              <a:buFont typeface="Symbol" panose="05050102010706020507" pitchFamily="18" charset="2"/>
              <a:buChar char=""/>
              <a:tabLst>
                <a:tab pos="457200" algn="l"/>
              </a:tabLst>
            </a:pPr>
            <a:r>
              <a:rPr lang="en-AU" sz="1400" kern="100" dirty="0">
                <a:effectLst/>
                <a:latin typeface="Aptos" panose="020B0004020202020204" pitchFamily="34" charset="0"/>
                <a:ea typeface="DengXian" panose="02010600030101010101" pitchFamily="2" charset="-122"/>
                <a:cs typeface="Cordia New" panose="020B0304020202020204" pitchFamily="34" charset="-34"/>
              </a:rPr>
              <a:t>compare and contrast the </a:t>
            </a:r>
            <a:r>
              <a:rPr lang="en-AU" sz="1400" b="1" kern="100" dirty="0">
                <a:effectLst/>
                <a:latin typeface="Aptos" panose="020B0004020202020204" pitchFamily="34" charset="0"/>
                <a:ea typeface="DengXian" panose="02010600030101010101" pitchFamily="2" charset="-122"/>
                <a:cs typeface="Cordia New" panose="020B0304020202020204" pitchFamily="34" charset="-34"/>
              </a:rPr>
              <a:t>structures and functions </a:t>
            </a:r>
            <a:r>
              <a:rPr lang="en-AU" sz="1400" kern="100" dirty="0">
                <a:effectLst/>
                <a:latin typeface="Aptos" panose="020B0004020202020204" pitchFamily="34" charset="0"/>
                <a:ea typeface="DengXian" panose="02010600030101010101" pitchFamily="2" charset="-122"/>
                <a:cs typeface="Cordia New" panose="020B0304020202020204" pitchFamily="34" charset="-34"/>
              </a:rPr>
              <a:t>of a scientific investigation and its written report </a:t>
            </a:r>
          </a:p>
          <a:p>
            <a:pPr marL="342900" lvl="0" indent="-342900">
              <a:lnSpc>
                <a:spcPct val="115000"/>
              </a:lnSpc>
              <a:spcAft>
                <a:spcPts val="800"/>
              </a:spcAft>
              <a:buFont typeface="Symbol" panose="05050102010706020507" pitchFamily="18" charset="2"/>
              <a:buChar char=""/>
              <a:tabLst>
                <a:tab pos="457200" algn="l"/>
              </a:tabLst>
            </a:pPr>
            <a:r>
              <a:rPr lang="en-AU" sz="1400" b="1" kern="100" dirty="0">
                <a:effectLst/>
                <a:latin typeface="Aptos" panose="020B0004020202020204" pitchFamily="34" charset="0"/>
                <a:ea typeface="DengXian" panose="02010600030101010101" pitchFamily="2" charset="-122"/>
                <a:cs typeface="Cordia New" panose="020B0304020202020204" pitchFamily="34" charset="-34"/>
              </a:rPr>
              <a:t>prepare a report </a:t>
            </a:r>
            <a:r>
              <a:rPr lang="en-AU" sz="1400" kern="100" dirty="0">
                <a:effectLst/>
                <a:latin typeface="Aptos" panose="020B0004020202020204" pitchFamily="34" charset="0"/>
                <a:ea typeface="DengXian" panose="02010600030101010101" pitchFamily="2" charset="-122"/>
                <a:cs typeface="Cordia New" panose="020B0304020202020204" pitchFamily="34" charset="-34"/>
              </a:rPr>
              <a:t>on the student investigation that was carried out</a:t>
            </a:r>
          </a:p>
        </p:txBody>
      </p:sp>
    </p:spTree>
    <p:extLst>
      <p:ext uri="{BB962C8B-B14F-4D97-AF65-F5344CB8AC3E}">
        <p14:creationId xmlns:p14="http://schemas.microsoft.com/office/powerpoint/2010/main" val="3947306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859;p23" descr="A close up of text on a white background&#10;&#10;Description generated with high confidence">
            <a:extLst>
              <a:ext uri="{FF2B5EF4-FFF2-40B4-BE49-F238E27FC236}">
                <a16:creationId xmlns:a16="http://schemas.microsoft.com/office/drawing/2014/main" id="{E8848298-254E-BA73-F63D-2D6D70DE75C3}"/>
              </a:ext>
            </a:extLst>
          </p:cNvPr>
          <p:cNvPicPr preferRelativeResize="0">
            <a:picLocks noGrp="1"/>
          </p:cNvPicPr>
          <p:nvPr>
            <p:ph idx="1"/>
          </p:nvPr>
        </p:nvPicPr>
        <p:blipFill rotWithShape="1">
          <a:blip r:embed="rId2">
            <a:alphaModFix/>
          </a:blip>
          <a:srcRect/>
          <a:stretch/>
        </p:blipFill>
        <p:spPr>
          <a:xfrm>
            <a:off x="1849524" y="652005"/>
            <a:ext cx="8492952" cy="5553989"/>
          </a:xfrm>
          <a:prstGeom prst="rect">
            <a:avLst/>
          </a:prstGeom>
          <a:noFill/>
          <a:ln>
            <a:noFill/>
          </a:ln>
        </p:spPr>
      </p:pic>
    </p:spTree>
    <p:extLst>
      <p:ext uri="{BB962C8B-B14F-4D97-AF65-F5344CB8AC3E}">
        <p14:creationId xmlns:p14="http://schemas.microsoft.com/office/powerpoint/2010/main" val="2559633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descr="A black shirt with white text&#10;&#10;Description automatically generated">
            <a:extLst>
              <a:ext uri="{FF2B5EF4-FFF2-40B4-BE49-F238E27FC236}">
                <a16:creationId xmlns:a16="http://schemas.microsoft.com/office/drawing/2014/main" id="{21EEFB9B-58E4-2821-9445-EBA5A8E0988E}"/>
              </a:ext>
            </a:extLst>
          </p:cNvPr>
          <p:cNvPicPr>
            <a:picLocks noChangeAspect="1"/>
          </p:cNvPicPr>
          <p:nvPr/>
        </p:nvPicPr>
        <p:blipFill>
          <a:blip r:embed="rId3">
            <a:extLst>
              <a:ext uri="{28A0092B-C50C-407E-A947-70E740481C1C}">
                <a14:useLocalDpi xmlns:a14="http://schemas.microsoft.com/office/drawing/2010/main" val="0"/>
              </a:ext>
            </a:extLst>
          </a:blip>
          <a:srcRect t="12893" b="4321"/>
          <a:stretch/>
        </p:blipFill>
        <p:spPr>
          <a:xfrm>
            <a:off x="7552944" y="10"/>
            <a:ext cx="4639056" cy="6857990"/>
          </a:xfrm>
          <a:prstGeom prst="rect">
            <a:avLst/>
          </a:prstGeom>
        </p:spPr>
      </p:pic>
      <p:sp useBgFill="1">
        <p:nvSpPr>
          <p:cNvPr id="21" name="Rectangle 20">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C36B0-DA4C-1233-FCC3-D60F1B61BB2D}"/>
              </a:ext>
            </a:extLst>
          </p:cNvPr>
          <p:cNvSpPr>
            <a:spLocks noGrp="1"/>
          </p:cNvSpPr>
          <p:nvPr>
            <p:ph type="title"/>
          </p:nvPr>
        </p:nvSpPr>
        <p:spPr>
          <a:xfrm>
            <a:off x="838201" y="365125"/>
            <a:ext cx="6361590" cy="1325563"/>
          </a:xfrm>
        </p:spPr>
        <p:txBody>
          <a:bodyPr>
            <a:normAutofit/>
          </a:bodyPr>
          <a:lstStyle/>
          <a:p>
            <a:r>
              <a:rPr lang="en-AU" sz="4200"/>
              <a:t>5.1.1 – The Real Scientific Method</a:t>
            </a:r>
          </a:p>
        </p:txBody>
      </p:sp>
      <p:sp>
        <p:nvSpPr>
          <p:cNvPr id="3" name="Content Placeholder 2">
            <a:extLst>
              <a:ext uri="{FF2B5EF4-FFF2-40B4-BE49-F238E27FC236}">
                <a16:creationId xmlns:a16="http://schemas.microsoft.com/office/drawing/2014/main" id="{84089499-3247-B921-3537-745020858CF3}"/>
              </a:ext>
            </a:extLst>
          </p:cNvPr>
          <p:cNvSpPr>
            <a:spLocks noGrp="1"/>
          </p:cNvSpPr>
          <p:nvPr>
            <p:ph idx="1"/>
          </p:nvPr>
        </p:nvSpPr>
        <p:spPr>
          <a:xfrm>
            <a:off x="1120000" y="1825625"/>
            <a:ext cx="6079791" cy="4351338"/>
          </a:xfrm>
        </p:spPr>
        <p:txBody>
          <a:bodyPr>
            <a:normAutofit/>
          </a:bodyPr>
          <a:lstStyle/>
          <a:p>
            <a:pPr marL="0" lvl="0" indent="0" rtl="0">
              <a:spcBef>
                <a:spcPts val="0"/>
              </a:spcBef>
              <a:spcAft>
                <a:spcPts val="0"/>
              </a:spcAft>
              <a:buSzPts val="2000"/>
              <a:buNone/>
            </a:pPr>
            <a:r>
              <a:rPr lang="en-GB" sz="2200" b="1"/>
              <a:t>The simplified, linear scientific method implies that</a:t>
            </a:r>
            <a:r>
              <a:rPr lang="en-GB" sz="2200"/>
              <a:t> science has little room for creativity.  </a:t>
            </a:r>
            <a:r>
              <a:rPr lang="en-GB" sz="2200" b="1"/>
              <a:t>In reality, </a:t>
            </a:r>
            <a:r>
              <a:rPr lang="en-GB" sz="2200"/>
              <a:t>the process of science is exciting, dynamic, and unpredictable. Science relies on creative people thinking outside the box.</a:t>
            </a:r>
          </a:p>
          <a:p>
            <a:pPr marL="0" lvl="0" indent="0" rtl="0">
              <a:spcBef>
                <a:spcPts val="0"/>
              </a:spcBef>
              <a:spcAft>
                <a:spcPts val="0"/>
              </a:spcAft>
              <a:buSzPts val="2000"/>
              <a:buNone/>
            </a:pPr>
            <a:endParaRPr lang="en-GB" sz="2200"/>
          </a:p>
          <a:p>
            <a:pPr marL="0" lvl="0" indent="0" rtl="0">
              <a:spcBef>
                <a:spcPts val="1400"/>
              </a:spcBef>
              <a:spcAft>
                <a:spcPts val="0"/>
              </a:spcAft>
              <a:buSzPts val="2000"/>
              <a:buNone/>
            </a:pPr>
            <a:r>
              <a:rPr lang="en-GB" sz="2200" b="1"/>
              <a:t>The simplified, linear scientific method implies that</a:t>
            </a:r>
            <a:r>
              <a:rPr lang="en-GB" sz="2200"/>
              <a:t> science concludes. </a:t>
            </a:r>
            <a:r>
              <a:rPr lang="en-GB" sz="2200" b="1"/>
              <a:t>In reality, </a:t>
            </a:r>
            <a:r>
              <a:rPr lang="en-GB" sz="2200"/>
              <a:t>scientific conclusions are always revisable if warranted by the evidence. Scientific investigations are often ongoing, raising new questions even as old ones are answered.</a:t>
            </a:r>
          </a:p>
        </p:txBody>
      </p:sp>
    </p:spTree>
    <p:extLst>
      <p:ext uri="{BB962C8B-B14F-4D97-AF65-F5344CB8AC3E}">
        <p14:creationId xmlns:p14="http://schemas.microsoft.com/office/powerpoint/2010/main" val="1484659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2"/>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2C36B0-DA4C-1233-FCC3-D60F1B61BB2D}"/>
              </a:ext>
            </a:extLst>
          </p:cNvPr>
          <p:cNvSpPr>
            <a:spLocks noGrp="1"/>
          </p:cNvSpPr>
          <p:nvPr>
            <p:ph type="title"/>
          </p:nvPr>
        </p:nvSpPr>
        <p:spPr>
          <a:xfrm>
            <a:off x="838201" y="365125"/>
            <a:ext cx="3435625" cy="1325563"/>
          </a:xfrm>
        </p:spPr>
        <p:txBody>
          <a:bodyPr>
            <a:normAutofit/>
          </a:bodyPr>
          <a:lstStyle/>
          <a:p>
            <a:r>
              <a:rPr lang="en-AU" sz="3400" dirty="0">
                <a:gradFill flip="none" rotWithShape="1">
                  <a:gsLst>
                    <a:gs pos="28000">
                      <a:srgbClr val="EDEDED"/>
                    </a:gs>
                    <a:gs pos="0">
                      <a:srgbClr val="BFBFBF"/>
                    </a:gs>
                    <a:gs pos="100000">
                      <a:srgbClr val="FFFFFF"/>
                    </a:gs>
                  </a:gsLst>
                  <a:lin ang="4800000" scaled="0"/>
                  <a:tileRect/>
                </a:gradFill>
              </a:rPr>
              <a:t>5.1.1 – The Real Scientific Method</a:t>
            </a:r>
          </a:p>
        </p:txBody>
      </p:sp>
      <p:sp>
        <p:nvSpPr>
          <p:cNvPr id="3" name="Content Placeholder 2">
            <a:extLst>
              <a:ext uri="{FF2B5EF4-FFF2-40B4-BE49-F238E27FC236}">
                <a16:creationId xmlns:a16="http://schemas.microsoft.com/office/drawing/2014/main" id="{84089499-3247-B921-3537-745020858CF3}"/>
              </a:ext>
            </a:extLst>
          </p:cNvPr>
          <p:cNvSpPr>
            <a:spLocks noGrp="1"/>
          </p:cNvSpPr>
          <p:nvPr>
            <p:ph idx="1"/>
          </p:nvPr>
        </p:nvSpPr>
        <p:spPr>
          <a:xfrm>
            <a:off x="666974" y="1825625"/>
            <a:ext cx="3606853" cy="4351338"/>
          </a:xfrm>
        </p:spPr>
        <p:txBody>
          <a:bodyPr>
            <a:normAutofit/>
          </a:bodyPr>
          <a:lstStyle/>
          <a:p>
            <a:pPr>
              <a:spcBef>
                <a:spcPts val="0"/>
              </a:spcBef>
              <a:spcAft>
                <a:spcPts val="600"/>
              </a:spcAft>
              <a:buSzPts val="2000"/>
            </a:pPr>
            <a:r>
              <a:rPr lang="en-GB" sz="2000" dirty="0">
                <a:gradFill>
                  <a:gsLst>
                    <a:gs pos="34000">
                      <a:srgbClr val="EDEDED"/>
                    </a:gs>
                    <a:gs pos="0">
                      <a:srgbClr val="BFBFBF"/>
                    </a:gs>
                    <a:gs pos="100000">
                      <a:srgbClr val="FFFFFF"/>
                    </a:gs>
                  </a:gsLst>
                  <a:lin ang="4800000" scaled="0"/>
                </a:gradFill>
              </a:rPr>
              <a:t>Scientists often begin an investigation by plain old poking around; tinkering, brainstorming, trying to make some new observations, chatting with colleagues about an idea, or doing some reading.</a:t>
            </a:r>
          </a:p>
        </p:txBody>
      </p:sp>
      <p:pic>
        <p:nvPicPr>
          <p:cNvPr id="4" name="Google Shape;905;p29" descr="Diagram of a diagram of a diagram&#10;&#10;Description automatically generated">
            <a:extLst>
              <a:ext uri="{FF2B5EF4-FFF2-40B4-BE49-F238E27FC236}">
                <a16:creationId xmlns:a16="http://schemas.microsoft.com/office/drawing/2014/main" id="{FC58DF5F-3C62-6533-25D6-D323013CFC3F}"/>
              </a:ext>
            </a:extLst>
          </p:cNvPr>
          <p:cNvPicPr preferRelativeResize="0">
            <a:picLocks/>
          </p:cNvPicPr>
          <p:nvPr/>
        </p:nvPicPr>
        <p:blipFill rotWithShape="1">
          <a:blip r:embed="rId3"/>
          <a:stretch/>
        </p:blipFill>
        <p:spPr>
          <a:xfrm>
            <a:off x="5274539" y="1901508"/>
            <a:ext cx="6314487" cy="3054984"/>
          </a:xfrm>
          <a:prstGeom prst="rect">
            <a:avLst/>
          </a:prstGeom>
          <a:noFill/>
        </p:spPr>
      </p:pic>
    </p:spTree>
    <p:extLst>
      <p:ext uri="{BB962C8B-B14F-4D97-AF65-F5344CB8AC3E}">
        <p14:creationId xmlns:p14="http://schemas.microsoft.com/office/powerpoint/2010/main" val="3007043250"/>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C74AD-2C73-42A8-34DE-2E7517E76625}"/>
              </a:ext>
            </a:extLst>
          </p:cNvPr>
          <p:cNvSpPr>
            <a:spLocks noGrp="1"/>
          </p:cNvSpPr>
          <p:nvPr>
            <p:ph type="title"/>
          </p:nvPr>
        </p:nvSpPr>
        <p:spPr/>
        <p:txBody>
          <a:bodyPr/>
          <a:lstStyle/>
          <a:p>
            <a:r>
              <a:rPr lang="en-AU" sz="5400" dirty="0">
                <a:gradFill flip="none" rotWithShape="1">
                  <a:gsLst>
                    <a:gs pos="28000">
                      <a:srgbClr val="EDEDED"/>
                    </a:gs>
                    <a:gs pos="0">
                      <a:srgbClr val="BFBFBF"/>
                    </a:gs>
                    <a:gs pos="100000">
                      <a:srgbClr val="FFFFFF"/>
                    </a:gs>
                  </a:gsLst>
                  <a:lin ang="4800000" scaled="0"/>
                  <a:tileRect/>
                </a:gradFill>
              </a:rPr>
              <a:t>5.1.1 – The Real Scientific Method</a:t>
            </a:r>
            <a:endParaRPr lang="en-AU" dirty="0"/>
          </a:p>
        </p:txBody>
      </p:sp>
      <p:pic>
        <p:nvPicPr>
          <p:cNvPr id="4" name="Google Shape;913;p30">
            <a:extLst>
              <a:ext uri="{FF2B5EF4-FFF2-40B4-BE49-F238E27FC236}">
                <a16:creationId xmlns:a16="http://schemas.microsoft.com/office/drawing/2014/main" id="{E8415DAB-B223-F943-952E-DD541102EB43}"/>
              </a:ext>
            </a:extLst>
          </p:cNvPr>
          <p:cNvPicPr preferRelativeResize="0">
            <a:picLocks noGrp="1"/>
          </p:cNvPicPr>
          <p:nvPr>
            <p:ph idx="1"/>
          </p:nvPr>
        </p:nvPicPr>
        <p:blipFill rotWithShape="1">
          <a:blip r:embed="rId2">
            <a:alphaModFix/>
          </a:blip>
          <a:srcRect/>
          <a:stretch/>
        </p:blipFill>
        <p:spPr>
          <a:xfrm>
            <a:off x="1686862" y="1690688"/>
            <a:ext cx="8818275" cy="4697586"/>
          </a:xfrm>
          <a:prstGeom prst="rect">
            <a:avLst/>
          </a:prstGeom>
          <a:noFill/>
          <a:ln>
            <a:noFill/>
          </a:ln>
        </p:spPr>
      </p:pic>
    </p:spTree>
    <p:extLst>
      <p:ext uri="{BB962C8B-B14F-4D97-AF65-F5344CB8AC3E}">
        <p14:creationId xmlns:p14="http://schemas.microsoft.com/office/powerpoint/2010/main" val="419299858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TM04033923[[fn=Depth]]</Template>
  <TotalTime>2176</TotalTime>
  <Words>3045</Words>
  <Application>Microsoft Office PowerPoint</Application>
  <PresentationFormat>Widescreen</PresentationFormat>
  <Paragraphs>259</Paragraphs>
  <Slides>54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Aptos</vt:lpstr>
      <vt:lpstr>Aptos Display</vt:lpstr>
      <vt:lpstr>Arial</vt:lpstr>
      <vt:lpstr>Corbel</vt:lpstr>
      <vt:lpstr>Courier New</vt:lpstr>
      <vt:lpstr>Symbol</vt:lpstr>
      <vt:lpstr>Depth</vt:lpstr>
      <vt:lpstr>Scientific Investigations</vt:lpstr>
      <vt:lpstr>5.1</vt:lpstr>
      <vt:lpstr>5.1.1</vt:lpstr>
      <vt:lpstr>5.1.1 – Why did they investigate that?</vt:lpstr>
      <vt:lpstr>5.1.1 – Why did they investigate that?</vt:lpstr>
      <vt:lpstr>PowerPoint Presentation</vt:lpstr>
      <vt:lpstr>5.1.1 – The Real Scientific Method</vt:lpstr>
      <vt:lpstr>5.1.1 – The Real Scientific Method</vt:lpstr>
      <vt:lpstr>5.1.1 – The Real Scientific Method</vt:lpstr>
      <vt:lpstr>5.1.1 – The Real Scientific Method</vt:lpstr>
      <vt:lpstr>5.1.1.1 – Marshall and Warren &amp; Peptic Ulcers</vt:lpstr>
      <vt:lpstr>PowerPoint Presentation</vt:lpstr>
      <vt:lpstr>5.1.1.1 – Marshall and Warren &amp; Peptic Ulcers</vt:lpstr>
      <vt:lpstr>Marshall and Warren</vt:lpstr>
      <vt:lpstr>PowerPoint Presentation</vt:lpstr>
      <vt:lpstr>5.1.1.2 – Van Helmont</vt:lpstr>
      <vt:lpstr>5.1.1.2 – Van Helmont</vt:lpstr>
      <vt:lpstr>5.1.1.2 – Van Helmont (Factors)</vt:lpstr>
      <vt:lpstr>5.1.1.2 – Van Helmont (Patterns)</vt:lpstr>
      <vt:lpstr>5.1.1.2 – Van Helmont (Patterns)</vt:lpstr>
      <vt:lpstr>5.1.1.2 – Van Helmont</vt:lpstr>
      <vt:lpstr>5.1.1.2 – Van Helmont</vt:lpstr>
      <vt:lpstr>PowerPoint Presentation</vt:lpstr>
      <vt:lpstr>5.1.1.3 – Spencer</vt:lpstr>
      <vt:lpstr>5.1.1.3 – Spencer</vt:lpstr>
      <vt:lpstr>5.1.1.3 – Spencer</vt:lpstr>
      <vt:lpstr>5.1.1.3 – Microwaves &amp; the Speed of Light</vt:lpstr>
      <vt:lpstr>5.1.1.3 – Microwaves &amp; the Speed of Light</vt:lpstr>
      <vt:lpstr>5.1.1.3 &amp; 5.1.4</vt:lpstr>
      <vt:lpstr>5.2</vt:lpstr>
      <vt:lpstr>5.2.1</vt:lpstr>
      <vt:lpstr>5.2.1/2.1 – Marshall and Warren and peptic ulcers</vt:lpstr>
      <vt:lpstr>5.2.1.2 – Eratosthenes and Earth’s circumference</vt:lpstr>
      <vt:lpstr>5.2.1.2 – Eratosthenes</vt:lpstr>
      <vt:lpstr>5.2.1.3 – Doppler and the Doppler effect</vt:lpstr>
      <vt:lpstr>5.2.1.3 – Doppler</vt:lpstr>
      <vt:lpstr>5.2.1.3 – Doppler</vt:lpstr>
      <vt:lpstr>5.2.1.3 – Doppler Effect</vt:lpstr>
      <vt:lpstr>5.2.1.3 – Doppler Effect</vt:lpstr>
      <vt:lpstr>5.2.1.4 – Priestley’s experiments with oxygen</vt:lpstr>
      <vt:lpstr>5.2.1.4 – Priestley’s and oxygen</vt:lpstr>
      <vt:lpstr>5.2.1.4 – Priestley and oxygen</vt:lpstr>
      <vt:lpstr>5.2.1.4 – Priestley and oxygen</vt:lpstr>
      <vt:lpstr>5.2.1.4 – Priestley and oxygen – 2020</vt:lpstr>
      <vt:lpstr>5.2.1.4 – Priestley and oxygen – 2020</vt:lpstr>
      <vt:lpstr>5.2.1.4 – Priestley 2021</vt:lpstr>
      <vt:lpstr>5.2.1.4 – Priestley 2021</vt:lpstr>
      <vt:lpstr>5.2.1.4 – Priestley 2021</vt:lpstr>
      <vt:lpstr>5.2.1.4 – Priestly 2021 – MG</vt:lpstr>
      <vt:lpstr>5.2.1.4 – Priestly 2021 – MG</vt:lpstr>
      <vt:lpstr>5.2.3 &amp; 5.2.4 – Design Your Own Experiment</vt:lpstr>
      <vt:lpstr>5.3</vt:lpstr>
      <vt:lpstr>5.3 – Design Your Own Experiment</vt:lpstr>
      <vt:lpstr>5.4 – Structure of a Research Paper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dc:title>
  <dc:creator>Nathan Ralston-Bryce</dc:creator>
  <cp:lastModifiedBy>Nathan Ralston-Bryce</cp:lastModifiedBy>
  <cp:revision>144</cp:revision>
  <dcterms:created xsi:type="dcterms:W3CDTF">2022-10-12T02:03:01Z</dcterms:created>
  <dcterms:modified xsi:type="dcterms:W3CDTF">2025-03-06T03:57:34Z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603dfd7-d93a-4381-a340-2995d8282205_Enabled">
    <vt:lpwstr>true</vt:lpwstr>
  </property>
  <property fmtid="{D5CDD505-2E9C-101B-9397-08002B2CF9AE}" pid="3" name="MSIP_Label_b603dfd7-d93a-4381-a340-2995d8282205_SetDate">
    <vt:lpwstr>2025-03-06T03:57:34Z</vt:lpwstr>
  </property>
  <property fmtid="{D5CDD505-2E9C-101B-9397-08002B2CF9AE}" pid="4" name="MSIP_Label_b603dfd7-d93a-4381-a340-2995d8282205_Method">
    <vt:lpwstr>Standard</vt:lpwstr>
  </property>
  <property fmtid="{D5CDD505-2E9C-101B-9397-08002B2CF9AE}" pid="5" name="MSIP_Label_b603dfd7-d93a-4381-a340-2995d8282205_Name">
    <vt:lpwstr>OFFICIAL</vt:lpwstr>
  </property>
  <property fmtid="{D5CDD505-2E9C-101B-9397-08002B2CF9AE}" pid="6" name="MSIP_Label_b603dfd7-d93a-4381-a340-2995d8282205_SiteId">
    <vt:lpwstr>05a0e69a-418a-47c1-9c25-9387261bf991</vt:lpwstr>
  </property>
  <property fmtid="{D5CDD505-2E9C-101B-9397-08002B2CF9AE}" pid="7" name="MSIP_Label_b603dfd7-d93a-4381-a340-2995d8282205_ActionId">
    <vt:lpwstr>7305850e-d677-4246-bc7f-62ddfc76f45c</vt:lpwstr>
  </property>
  <property fmtid="{D5CDD505-2E9C-101B-9397-08002B2CF9AE}" pid="8" name="MSIP_Label_b603dfd7-d93a-4381-a340-2995d8282205_ContentBits">
    <vt:lpwstr>0</vt:lpwstr>
  </property>
  <property fmtid="{D5CDD505-2E9C-101B-9397-08002B2CF9AE}" pid="9" name="MSIP_Label_b603dfd7-d93a-4381-a340-2995d8282205_Tag">
    <vt:lpwstr>10, 3, 0, 1</vt:lpwstr>
  </property>
</Properties>
</file>